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463" r:id="rId3"/>
    <p:sldId id="464" r:id="rId4"/>
    <p:sldId id="416" r:id="rId5"/>
    <p:sldId id="417" r:id="rId6"/>
    <p:sldId id="418" r:id="rId7"/>
    <p:sldId id="419" r:id="rId8"/>
    <p:sldId id="420" r:id="rId9"/>
    <p:sldId id="421" r:id="rId10"/>
    <p:sldId id="422" r:id="rId11"/>
    <p:sldId id="423"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65" r:id="rId30"/>
    <p:sldId id="466" r:id="rId31"/>
    <p:sldId id="467" r:id="rId32"/>
    <p:sldId id="468" r:id="rId33"/>
    <p:sldId id="469" r:id="rId34"/>
    <p:sldId id="470"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82CAA3-C28A-4AFE-A48B-73CE5725D823}" v="4" dt="2024-12-19T22:50:56.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autoAdjust="0"/>
  </p:normalViewPr>
  <p:slideViewPr>
    <p:cSldViewPr>
      <p:cViewPr varScale="1">
        <p:scale>
          <a:sx n="111" d="100"/>
          <a:sy n="111" d="100"/>
        </p:scale>
        <p:origin x="1974" y="96"/>
      </p:cViewPr>
      <p:guideLst>
        <p:guide orient="horz" pos="2160"/>
        <p:guide pos="2880"/>
      </p:guideLst>
    </p:cSldViewPr>
  </p:slideViewPr>
  <p:outlineViewPr>
    <p:cViewPr>
      <p:scale>
        <a:sx n="33" d="100"/>
        <a:sy n="33" d="100"/>
      </p:scale>
      <p:origin x="0" y="-56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sha Fralick" userId="7db0cee375c13348" providerId="LiveId" clId="{1682CAA3-C28A-4AFE-A48B-73CE5725D823}"/>
    <pc:docChg chg="custSel modSld">
      <pc:chgData name="Marsha Fralick" userId="7db0cee375c13348" providerId="LiveId" clId="{1682CAA3-C28A-4AFE-A48B-73CE5725D823}" dt="2024-12-19T22:50:56.979" v="14" actId="1076"/>
      <pc:docMkLst>
        <pc:docMk/>
      </pc:docMkLst>
      <pc:sldChg chg="modSp mod">
        <pc:chgData name="Marsha Fralick" userId="7db0cee375c13348" providerId="LiveId" clId="{1682CAA3-C28A-4AFE-A48B-73CE5725D823}" dt="2024-12-19T22:48:29.961" v="2" actId="6549"/>
        <pc:sldMkLst>
          <pc:docMk/>
          <pc:sldMk cId="3448178387" sldId="430"/>
        </pc:sldMkLst>
        <pc:spChg chg="mod">
          <ac:chgData name="Marsha Fralick" userId="7db0cee375c13348" providerId="LiveId" clId="{1682CAA3-C28A-4AFE-A48B-73CE5725D823}" dt="2024-12-19T22:48:29.961" v="2" actId="6549"/>
          <ac:spMkLst>
            <pc:docMk/>
            <pc:sldMk cId="3448178387" sldId="430"/>
            <ac:spMk id="3" creationId="{00000000-0000-0000-0000-000000000000}"/>
          </ac:spMkLst>
        </pc:spChg>
      </pc:sldChg>
      <pc:sldChg chg="addSp delSp modSp mod modClrScheme chgLayout">
        <pc:chgData name="Marsha Fralick" userId="7db0cee375c13348" providerId="LiveId" clId="{1682CAA3-C28A-4AFE-A48B-73CE5725D823}" dt="2024-12-19T22:50:56.979" v="14" actId="1076"/>
        <pc:sldMkLst>
          <pc:docMk/>
          <pc:sldMk cId="0" sldId="434"/>
        </pc:sldMkLst>
        <pc:spChg chg="mod">
          <ac:chgData name="Marsha Fralick" userId="7db0cee375c13348" providerId="LiveId" clId="{1682CAA3-C28A-4AFE-A48B-73CE5725D823}" dt="2024-12-19T22:50:56.979" v="14" actId="1076"/>
          <ac:spMkLst>
            <pc:docMk/>
            <pc:sldMk cId="0" sldId="434"/>
            <ac:spMk id="69634" creationId="{00000000-0000-0000-0000-000000000000}"/>
          </ac:spMkLst>
        </pc:spChg>
        <pc:spChg chg="mod">
          <ac:chgData name="Marsha Fralick" userId="7db0cee375c13348" providerId="LiveId" clId="{1682CAA3-C28A-4AFE-A48B-73CE5725D823}" dt="2024-12-19T22:50:45.930" v="13" actId="26606"/>
          <ac:spMkLst>
            <pc:docMk/>
            <pc:sldMk cId="0" sldId="434"/>
            <ac:spMk id="69635" creationId="{00000000-0000-0000-0000-000000000000}"/>
          </ac:spMkLst>
        </pc:spChg>
        <pc:graphicFrameChg chg="del">
          <ac:chgData name="Marsha Fralick" userId="7db0cee375c13348" providerId="LiveId" clId="{1682CAA3-C28A-4AFE-A48B-73CE5725D823}" dt="2024-12-19T22:49:04.363" v="4" actId="478"/>
          <ac:graphicFrameMkLst>
            <pc:docMk/>
            <pc:sldMk cId="0" sldId="434"/>
            <ac:graphicFrameMk id="88068" creationId="{00000000-0000-0000-0000-000000000000}"/>
          </ac:graphicFrameMkLst>
        </pc:graphicFrameChg>
        <pc:graphicFrameChg chg="del">
          <ac:chgData name="Marsha Fralick" userId="7db0cee375c13348" providerId="LiveId" clId="{1682CAA3-C28A-4AFE-A48B-73CE5725D823}" dt="2024-12-19T22:48:57.602" v="3" actId="478"/>
          <ac:graphicFrameMkLst>
            <pc:docMk/>
            <pc:sldMk cId="0" sldId="434"/>
            <ac:graphicFrameMk id="88069" creationId="{00000000-0000-0000-0000-000000000000}"/>
          </ac:graphicFrameMkLst>
        </pc:graphicFrameChg>
        <pc:picChg chg="add mod">
          <ac:chgData name="Marsha Fralick" userId="7db0cee375c13348" providerId="LiveId" clId="{1682CAA3-C28A-4AFE-A48B-73CE5725D823}" dt="2024-12-19T22:50:45.930" v="13" actId="26606"/>
          <ac:picMkLst>
            <pc:docMk/>
            <pc:sldMk cId="0" sldId="434"/>
            <ac:picMk id="3" creationId="{7D225FE0-CB22-70B0-84DD-85CC4E507ECF}"/>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38DAA-5F76-4BE7-B92A-9A534433110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F404B25B-AE6D-4933-B8EA-176BD29D2AD1}">
      <dgm:prSet custT="1"/>
      <dgm:spPr/>
      <dgm:t>
        <a:bodyPr/>
        <a:lstStyle/>
        <a:p>
          <a:pPr>
            <a:lnSpc>
              <a:spcPct val="100000"/>
            </a:lnSpc>
          </a:pPr>
          <a:r>
            <a:rPr lang="en-US" sz="2000" dirty="0"/>
            <a:t>List the job.</a:t>
          </a:r>
        </a:p>
      </dgm:t>
    </dgm:pt>
    <dgm:pt modelId="{7743A151-5A9E-4EAD-B078-0CB66A964698}" type="parTrans" cxnId="{6AFF93DD-1EB1-4267-83D7-3E6514DCA691}">
      <dgm:prSet/>
      <dgm:spPr/>
      <dgm:t>
        <a:bodyPr/>
        <a:lstStyle/>
        <a:p>
          <a:endParaRPr lang="en-US"/>
        </a:p>
      </dgm:t>
    </dgm:pt>
    <dgm:pt modelId="{163B52C3-68C3-4A61-A64A-1245B53DC569}" type="sibTrans" cxnId="{6AFF93DD-1EB1-4267-83D7-3E6514DCA691}">
      <dgm:prSet/>
      <dgm:spPr/>
      <dgm:t>
        <a:bodyPr/>
        <a:lstStyle/>
        <a:p>
          <a:endParaRPr lang="en-US"/>
        </a:p>
      </dgm:t>
    </dgm:pt>
    <dgm:pt modelId="{27EC4BB6-24BC-4824-9AD4-AD8C2CD0A8F1}">
      <dgm:prSet custT="1"/>
      <dgm:spPr/>
      <dgm:t>
        <a:bodyPr/>
        <a:lstStyle/>
        <a:p>
          <a:pPr>
            <a:lnSpc>
              <a:spcPct val="100000"/>
            </a:lnSpc>
          </a:pPr>
          <a:r>
            <a:rPr lang="en-US" sz="2000" dirty="0"/>
            <a:t>Briefly state how your education and experience would be an asset to the company.</a:t>
          </a:r>
        </a:p>
      </dgm:t>
    </dgm:pt>
    <dgm:pt modelId="{AE90DE66-CC22-4F2B-8505-AAEE5F39EF27}" type="parTrans" cxnId="{A7ACA859-8838-4680-AAAF-EF037C41F63F}">
      <dgm:prSet/>
      <dgm:spPr/>
      <dgm:t>
        <a:bodyPr/>
        <a:lstStyle/>
        <a:p>
          <a:endParaRPr lang="en-US"/>
        </a:p>
      </dgm:t>
    </dgm:pt>
    <dgm:pt modelId="{F9DCE4DF-6132-4ACC-99F2-8E7567D485F3}" type="sibTrans" cxnId="{A7ACA859-8838-4680-AAAF-EF037C41F63F}">
      <dgm:prSet/>
      <dgm:spPr/>
      <dgm:t>
        <a:bodyPr/>
        <a:lstStyle/>
        <a:p>
          <a:endParaRPr lang="en-US"/>
        </a:p>
      </dgm:t>
    </dgm:pt>
    <dgm:pt modelId="{2D831929-A64C-4FB1-AE4E-ED3D08908082}">
      <dgm:prSet custT="1"/>
      <dgm:spPr/>
      <dgm:t>
        <a:bodyPr/>
        <a:lstStyle/>
        <a:p>
          <a:pPr>
            <a:lnSpc>
              <a:spcPct val="100000"/>
            </a:lnSpc>
          </a:pPr>
          <a:r>
            <a:rPr lang="en-US" sz="2000" dirty="0"/>
            <a:t>Ask for an interview.</a:t>
          </a:r>
        </a:p>
      </dgm:t>
    </dgm:pt>
    <dgm:pt modelId="{3C164E18-AECE-4D3B-BEAF-3F68086DB630}" type="parTrans" cxnId="{18D0D3C3-81D5-4DBC-8FA3-A035B92E752A}">
      <dgm:prSet/>
      <dgm:spPr/>
      <dgm:t>
        <a:bodyPr/>
        <a:lstStyle/>
        <a:p>
          <a:endParaRPr lang="en-US"/>
        </a:p>
      </dgm:t>
    </dgm:pt>
    <dgm:pt modelId="{86CF052F-C786-4643-B924-A82DEC236BE5}" type="sibTrans" cxnId="{18D0D3C3-81D5-4DBC-8FA3-A035B92E752A}">
      <dgm:prSet/>
      <dgm:spPr/>
      <dgm:t>
        <a:bodyPr/>
        <a:lstStyle/>
        <a:p>
          <a:endParaRPr lang="en-US"/>
        </a:p>
      </dgm:t>
    </dgm:pt>
    <dgm:pt modelId="{B79751CF-74B8-48B5-84B9-697E427ECF17}">
      <dgm:prSet custT="1"/>
      <dgm:spPr/>
      <dgm:t>
        <a:bodyPr/>
        <a:lstStyle/>
        <a:p>
          <a:pPr>
            <a:lnSpc>
              <a:spcPct val="100000"/>
            </a:lnSpc>
          </a:pPr>
          <a:r>
            <a:rPr lang="en-US" sz="2000" dirty="0"/>
            <a:t>Attach your resume. </a:t>
          </a:r>
        </a:p>
      </dgm:t>
    </dgm:pt>
    <dgm:pt modelId="{39BDC7D2-EEA5-4CB7-964F-40878E1AF4D8}" type="parTrans" cxnId="{0F90CE85-CA08-4F58-B324-0522AB4C224A}">
      <dgm:prSet/>
      <dgm:spPr/>
      <dgm:t>
        <a:bodyPr/>
        <a:lstStyle/>
        <a:p>
          <a:endParaRPr lang="en-US"/>
        </a:p>
      </dgm:t>
    </dgm:pt>
    <dgm:pt modelId="{C2BC98EC-51F9-4CDD-B319-9952DDB492BA}" type="sibTrans" cxnId="{0F90CE85-CA08-4F58-B324-0522AB4C224A}">
      <dgm:prSet/>
      <dgm:spPr/>
      <dgm:t>
        <a:bodyPr/>
        <a:lstStyle/>
        <a:p>
          <a:endParaRPr lang="en-US"/>
        </a:p>
      </dgm:t>
    </dgm:pt>
    <dgm:pt modelId="{A6C99950-75F5-4083-B7EF-4A1B4DCB0D7E}" type="pres">
      <dgm:prSet presAssocID="{FEE38DAA-5F76-4BE7-B92A-9A5344331108}" presName="root" presStyleCnt="0">
        <dgm:presLayoutVars>
          <dgm:dir/>
          <dgm:resizeHandles val="exact"/>
        </dgm:presLayoutVars>
      </dgm:prSet>
      <dgm:spPr/>
    </dgm:pt>
    <dgm:pt modelId="{828030FE-4408-4279-AC42-3B659BDBACF3}" type="pres">
      <dgm:prSet presAssocID="{F404B25B-AE6D-4933-B8EA-176BD29D2AD1}" presName="compNode" presStyleCnt="0"/>
      <dgm:spPr/>
    </dgm:pt>
    <dgm:pt modelId="{27363B1B-DAD1-4D5B-8957-4E508FFE20DE}" type="pres">
      <dgm:prSet presAssocID="{F404B25B-AE6D-4933-B8EA-176BD29D2AD1}" presName="iconRect" presStyleLbl="node1" presStyleIdx="0" presStyleCnt="4" custLinFactY="-74708" custLinFactNeighborX="-9673"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060675A6-4E14-4D9F-9456-D546275EAE77}" type="pres">
      <dgm:prSet presAssocID="{F404B25B-AE6D-4933-B8EA-176BD29D2AD1}" presName="spaceRect" presStyleCnt="0"/>
      <dgm:spPr/>
    </dgm:pt>
    <dgm:pt modelId="{1E4ED14B-50C1-451C-8378-ACD5BBD825F0}" type="pres">
      <dgm:prSet presAssocID="{F404B25B-AE6D-4933-B8EA-176BD29D2AD1}" presName="textRect" presStyleLbl="revTx" presStyleIdx="0" presStyleCnt="4" custLinFactNeighborX="-4760" custLinFactNeighborY="-49635">
        <dgm:presLayoutVars>
          <dgm:chMax val="1"/>
          <dgm:chPref val="1"/>
        </dgm:presLayoutVars>
      </dgm:prSet>
      <dgm:spPr/>
    </dgm:pt>
    <dgm:pt modelId="{BF89E809-2F2B-418C-877E-575EA8389677}" type="pres">
      <dgm:prSet presAssocID="{163B52C3-68C3-4A61-A64A-1245B53DC569}" presName="sibTrans" presStyleCnt="0"/>
      <dgm:spPr/>
    </dgm:pt>
    <dgm:pt modelId="{CF65FA6F-E337-4753-A86D-E1C85CBC46CE}" type="pres">
      <dgm:prSet presAssocID="{27EC4BB6-24BC-4824-9AD4-AD8C2CD0A8F1}" presName="compNode" presStyleCnt="0"/>
      <dgm:spPr/>
    </dgm:pt>
    <dgm:pt modelId="{F718117A-36EA-48FB-ACB9-FF892A0C1940}" type="pres">
      <dgm:prSet presAssocID="{27EC4BB6-24BC-4824-9AD4-AD8C2CD0A8F1}" presName="iconRect" presStyleLbl="node1" presStyleIdx="1" presStyleCnt="4" custLinFactNeighborX="-43392" custLinFactNeighborY="-3810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726AF5F6-15BE-4C00-9D71-2F91F0C0C65C}" type="pres">
      <dgm:prSet presAssocID="{27EC4BB6-24BC-4824-9AD4-AD8C2CD0A8F1}" presName="spaceRect" presStyleCnt="0"/>
      <dgm:spPr/>
    </dgm:pt>
    <dgm:pt modelId="{9133B20E-7F06-4632-86B2-C4DCFDD812A1}" type="pres">
      <dgm:prSet presAssocID="{27EC4BB6-24BC-4824-9AD4-AD8C2CD0A8F1}" presName="textRect" presStyleLbl="revTx" presStyleIdx="1" presStyleCnt="4" custLinFactNeighborX="-24585" custLinFactNeighborY="-33512">
        <dgm:presLayoutVars>
          <dgm:chMax val="1"/>
          <dgm:chPref val="1"/>
        </dgm:presLayoutVars>
      </dgm:prSet>
      <dgm:spPr/>
    </dgm:pt>
    <dgm:pt modelId="{FE55A8C7-CF4E-492E-9E3C-CFDF8D030108}" type="pres">
      <dgm:prSet presAssocID="{F9DCE4DF-6132-4ACC-99F2-8E7567D485F3}" presName="sibTrans" presStyleCnt="0"/>
      <dgm:spPr/>
    </dgm:pt>
    <dgm:pt modelId="{AE8A3ABB-751C-46A9-8C4C-12298E7A2719}" type="pres">
      <dgm:prSet presAssocID="{2D831929-A64C-4FB1-AE4E-ED3D08908082}" presName="compNode" presStyleCnt="0"/>
      <dgm:spPr/>
    </dgm:pt>
    <dgm:pt modelId="{617093F6-F6AD-484F-8F66-CAFD77CCBED8}" type="pres">
      <dgm:prSet presAssocID="{2D831929-A64C-4FB1-AE4E-ED3D08908082}" presName="iconRect" presStyleLbl="node1" presStyleIdx="2" presStyleCnt="4" custLinFactNeighborX="5578" custLinFactNeighborY="3592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s"/>
        </a:ext>
      </dgm:extLst>
    </dgm:pt>
    <dgm:pt modelId="{9A271EE2-5D8E-4626-9F68-A8D77051263B}" type="pres">
      <dgm:prSet presAssocID="{2D831929-A64C-4FB1-AE4E-ED3D08908082}" presName="spaceRect" presStyleCnt="0"/>
      <dgm:spPr/>
    </dgm:pt>
    <dgm:pt modelId="{65741622-B143-4274-B06A-95CE88676C8A}" type="pres">
      <dgm:prSet presAssocID="{2D831929-A64C-4FB1-AE4E-ED3D08908082}" presName="textRect" presStyleLbl="revTx" presStyleIdx="2" presStyleCnt="4" custLinFactNeighborX="-2548" custLinFactNeighborY="6988">
        <dgm:presLayoutVars>
          <dgm:chMax val="1"/>
          <dgm:chPref val="1"/>
        </dgm:presLayoutVars>
      </dgm:prSet>
      <dgm:spPr/>
    </dgm:pt>
    <dgm:pt modelId="{8D244414-F362-4D77-85C1-A10B1C880E2C}" type="pres">
      <dgm:prSet presAssocID="{86CF052F-C786-4643-B924-A82DEC236BE5}" presName="sibTrans" presStyleCnt="0"/>
      <dgm:spPr/>
    </dgm:pt>
    <dgm:pt modelId="{278FDB8C-5112-4F2F-BE86-7E18DC73E551}" type="pres">
      <dgm:prSet presAssocID="{B79751CF-74B8-48B5-84B9-697E427ECF17}" presName="compNode" presStyleCnt="0"/>
      <dgm:spPr/>
    </dgm:pt>
    <dgm:pt modelId="{1872AB27-B779-47CE-B929-22CA610393F6}" type="pres">
      <dgm:prSet presAssocID="{B79751CF-74B8-48B5-84B9-697E427ECF17}" presName="iconRect" presStyleLbl="node1" presStyleIdx="3" presStyleCnt="4" custLinFactNeighborX="-7468" custLinFactNeighborY="8760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apler"/>
        </a:ext>
      </dgm:extLst>
    </dgm:pt>
    <dgm:pt modelId="{80BB2E4E-0056-4444-B5A2-C34D3189EB35}" type="pres">
      <dgm:prSet presAssocID="{B79751CF-74B8-48B5-84B9-697E427ECF17}" presName="spaceRect" presStyleCnt="0"/>
      <dgm:spPr/>
    </dgm:pt>
    <dgm:pt modelId="{3060F870-BF94-4F11-8A68-F369B289E312}" type="pres">
      <dgm:prSet presAssocID="{B79751CF-74B8-48B5-84B9-697E427ECF17}" presName="textRect" presStyleLbl="revTx" presStyleIdx="3" presStyleCnt="4" custLinFactNeighborX="-3768" custLinFactNeighborY="21701">
        <dgm:presLayoutVars>
          <dgm:chMax val="1"/>
          <dgm:chPref val="1"/>
        </dgm:presLayoutVars>
      </dgm:prSet>
      <dgm:spPr/>
    </dgm:pt>
  </dgm:ptLst>
  <dgm:cxnLst>
    <dgm:cxn modelId="{D2678305-0570-4F35-9BB8-94BE936AB0C6}" type="presOf" srcId="{2D831929-A64C-4FB1-AE4E-ED3D08908082}" destId="{65741622-B143-4274-B06A-95CE88676C8A}" srcOrd="0" destOrd="0" presId="urn:microsoft.com/office/officeart/2018/2/layout/IconLabelList"/>
    <dgm:cxn modelId="{03A83722-4732-44BC-B05B-0AA235348971}" type="presOf" srcId="{FEE38DAA-5F76-4BE7-B92A-9A5344331108}" destId="{A6C99950-75F5-4083-B7EF-4A1B4DCB0D7E}" srcOrd="0" destOrd="0" presId="urn:microsoft.com/office/officeart/2018/2/layout/IconLabelList"/>
    <dgm:cxn modelId="{CE740E4F-72D2-4A30-AC6D-4FFB98AF0B03}" type="presOf" srcId="{B79751CF-74B8-48B5-84B9-697E427ECF17}" destId="{3060F870-BF94-4F11-8A68-F369B289E312}" srcOrd="0" destOrd="0" presId="urn:microsoft.com/office/officeart/2018/2/layout/IconLabelList"/>
    <dgm:cxn modelId="{A7ACA859-8838-4680-AAAF-EF037C41F63F}" srcId="{FEE38DAA-5F76-4BE7-B92A-9A5344331108}" destId="{27EC4BB6-24BC-4824-9AD4-AD8C2CD0A8F1}" srcOrd="1" destOrd="0" parTransId="{AE90DE66-CC22-4F2B-8505-AAEE5F39EF27}" sibTransId="{F9DCE4DF-6132-4ACC-99F2-8E7567D485F3}"/>
    <dgm:cxn modelId="{0F90CE85-CA08-4F58-B324-0522AB4C224A}" srcId="{FEE38DAA-5F76-4BE7-B92A-9A5344331108}" destId="{B79751CF-74B8-48B5-84B9-697E427ECF17}" srcOrd="3" destOrd="0" parTransId="{39BDC7D2-EEA5-4CB7-964F-40878E1AF4D8}" sibTransId="{C2BC98EC-51F9-4CDD-B319-9952DDB492BA}"/>
    <dgm:cxn modelId="{76B93B87-1924-4B21-B79A-5C13EFF494D1}" type="presOf" srcId="{27EC4BB6-24BC-4824-9AD4-AD8C2CD0A8F1}" destId="{9133B20E-7F06-4632-86B2-C4DCFDD812A1}" srcOrd="0" destOrd="0" presId="urn:microsoft.com/office/officeart/2018/2/layout/IconLabelList"/>
    <dgm:cxn modelId="{18D0D3C3-81D5-4DBC-8FA3-A035B92E752A}" srcId="{FEE38DAA-5F76-4BE7-B92A-9A5344331108}" destId="{2D831929-A64C-4FB1-AE4E-ED3D08908082}" srcOrd="2" destOrd="0" parTransId="{3C164E18-AECE-4D3B-BEAF-3F68086DB630}" sibTransId="{86CF052F-C786-4643-B924-A82DEC236BE5}"/>
    <dgm:cxn modelId="{BE6191CA-3414-4990-8152-C90C3694B564}" type="presOf" srcId="{F404B25B-AE6D-4933-B8EA-176BD29D2AD1}" destId="{1E4ED14B-50C1-451C-8378-ACD5BBD825F0}" srcOrd="0" destOrd="0" presId="urn:microsoft.com/office/officeart/2018/2/layout/IconLabelList"/>
    <dgm:cxn modelId="{6AFF93DD-1EB1-4267-83D7-3E6514DCA691}" srcId="{FEE38DAA-5F76-4BE7-B92A-9A5344331108}" destId="{F404B25B-AE6D-4933-B8EA-176BD29D2AD1}" srcOrd="0" destOrd="0" parTransId="{7743A151-5A9E-4EAD-B078-0CB66A964698}" sibTransId="{163B52C3-68C3-4A61-A64A-1245B53DC569}"/>
    <dgm:cxn modelId="{CD3A2020-529B-486F-A98E-CDDF34EB4361}" type="presParOf" srcId="{A6C99950-75F5-4083-B7EF-4A1B4DCB0D7E}" destId="{828030FE-4408-4279-AC42-3B659BDBACF3}" srcOrd="0" destOrd="0" presId="urn:microsoft.com/office/officeart/2018/2/layout/IconLabelList"/>
    <dgm:cxn modelId="{5E8C5228-7A66-40ED-AE29-1D7BA112484F}" type="presParOf" srcId="{828030FE-4408-4279-AC42-3B659BDBACF3}" destId="{27363B1B-DAD1-4D5B-8957-4E508FFE20DE}" srcOrd="0" destOrd="0" presId="urn:microsoft.com/office/officeart/2018/2/layout/IconLabelList"/>
    <dgm:cxn modelId="{62DA5C58-4438-43DB-9CE9-055B36EB7E72}" type="presParOf" srcId="{828030FE-4408-4279-AC42-3B659BDBACF3}" destId="{060675A6-4E14-4D9F-9456-D546275EAE77}" srcOrd="1" destOrd="0" presId="urn:microsoft.com/office/officeart/2018/2/layout/IconLabelList"/>
    <dgm:cxn modelId="{D3115FFE-D12E-4A7E-9276-896D74197475}" type="presParOf" srcId="{828030FE-4408-4279-AC42-3B659BDBACF3}" destId="{1E4ED14B-50C1-451C-8378-ACD5BBD825F0}" srcOrd="2" destOrd="0" presId="urn:microsoft.com/office/officeart/2018/2/layout/IconLabelList"/>
    <dgm:cxn modelId="{FDA12A17-DC21-4899-9CF8-B6F5A4C47E06}" type="presParOf" srcId="{A6C99950-75F5-4083-B7EF-4A1B4DCB0D7E}" destId="{BF89E809-2F2B-418C-877E-575EA8389677}" srcOrd="1" destOrd="0" presId="urn:microsoft.com/office/officeart/2018/2/layout/IconLabelList"/>
    <dgm:cxn modelId="{9C488405-9E45-41CC-BE5F-E2EA04B4CD0F}" type="presParOf" srcId="{A6C99950-75F5-4083-B7EF-4A1B4DCB0D7E}" destId="{CF65FA6F-E337-4753-A86D-E1C85CBC46CE}" srcOrd="2" destOrd="0" presId="urn:microsoft.com/office/officeart/2018/2/layout/IconLabelList"/>
    <dgm:cxn modelId="{DC1690E3-8F2A-44A9-B544-9B8E157F849B}" type="presParOf" srcId="{CF65FA6F-E337-4753-A86D-E1C85CBC46CE}" destId="{F718117A-36EA-48FB-ACB9-FF892A0C1940}" srcOrd="0" destOrd="0" presId="urn:microsoft.com/office/officeart/2018/2/layout/IconLabelList"/>
    <dgm:cxn modelId="{34C31913-D1E3-4FA1-8640-C6B899C32D65}" type="presParOf" srcId="{CF65FA6F-E337-4753-A86D-E1C85CBC46CE}" destId="{726AF5F6-15BE-4C00-9D71-2F91F0C0C65C}" srcOrd="1" destOrd="0" presId="urn:microsoft.com/office/officeart/2018/2/layout/IconLabelList"/>
    <dgm:cxn modelId="{A1328E3C-1B67-4DD8-A7D4-54B1FD520CFC}" type="presParOf" srcId="{CF65FA6F-E337-4753-A86D-E1C85CBC46CE}" destId="{9133B20E-7F06-4632-86B2-C4DCFDD812A1}" srcOrd="2" destOrd="0" presId="urn:microsoft.com/office/officeart/2018/2/layout/IconLabelList"/>
    <dgm:cxn modelId="{7D213861-FC24-465E-91E1-6B1FE88A75FF}" type="presParOf" srcId="{A6C99950-75F5-4083-B7EF-4A1B4DCB0D7E}" destId="{FE55A8C7-CF4E-492E-9E3C-CFDF8D030108}" srcOrd="3" destOrd="0" presId="urn:microsoft.com/office/officeart/2018/2/layout/IconLabelList"/>
    <dgm:cxn modelId="{CBB27EDF-BB9F-41FF-9AFE-EEE8812215EA}" type="presParOf" srcId="{A6C99950-75F5-4083-B7EF-4A1B4DCB0D7E}" destId="{AE8A3ABB-751C-46A9-8C4C-12298E7A2719}" srcOrd="4" destOrd="0" presId="urn:microsoft.com/office/officeart/2018/2/layout/IconLabelList"/>
    <dgm:cxn modelId="{8F01508B-119F-483D-9AF3-D8EADB37B9BB}" type="presParOf" srcId="{AE8A3ABB-751C-46A9-8C4C-12298E7A2719}" destId="{617093F6-F6AD-484F-8F66-CAFD77CCBED8}" srcOrd="0" destOrd="0" presId="urn:microsoft.com/office/officeart/2018/2/layout/IconLabelList"/>
    <dgm:cxn modelId="{F5FFCA17-D48C-4C36-B116-74EACDD06EA2}" type="presParOf" srcId="{AE8A3ABB-751C-46A9-8C4C-12298E7A2719}" destId="{9A271EE2-5D8E-4626-9F68-A8D77051263B}" srcOrd="1" destOrd="0" presId="urn:microsoft.com/office/officeart/2018/2/layout/IconLabelList"/>
    <dgm:cxn modelId="{49517498-E603-4DE0-BF80-07F110CFC801}" type="presParOf" srcId="{AE8A3ABB-751C-46A9-8C4C-12298E7A2719}" destId="{65741622-B143-4274-B06A-95CE88676C8A}" srcOrd="2" destOrd="0" presId="urn:microsoft.com/office/officeart/2018/2/layout/IconLabelList"/>
    <dgm:cxn modelId="{00DB1277-5410-4943-A236-4C3E7B2168BE}" type="presParOf" srcId="{A6C99950-75F5-4083-B7EF-4A1B4DCB0D7E}" destId="{8D244414-F362-4D77-85C1-A10B1C880E2C}" srcOrd="5" destOrd="0" presId="urn:microsoft.com/office/officeart/2018/2/layout/IconLabelList"/>
    <dgm:cxn modelId="{EDA9F7F8-1EAB-4DFE-8C7B-6F85830E41BC}" type="presParOf" srcId="{A6C99950-75F5-4083-B7EF-4A1B4DCB0D7E}" destId="{278FDB8C-5112-4F2F-BE86-7E18DC73E551}" srcOrd="6" destOrd="0" presId="urn:microsoft.com/office/officeart/2018/2/layout/IconLabelList"/>
    <dgm:cxn modelId="{943AEA99-F6ED-4DE4-9976-DE8C0C7B842C}" type="presParOf" srcId="{278FDB8C-5112-4F2F-BE86-7E18DC73E551}" destId="{1872AB27-B779-47CE-B929-22CA610393F6}" srcOrd="0" destOrd="0" presId="urn:microsoft.com/office/officeart/2018/2/layout/IconLabelList"/>
    <dgm:cxn modelId="{241BA550-8093-44F1-BC84-E79F52147379}" type="presParOf" srcId="{278FDB8C-5112-4F2F-BE86-7E18DC73E551}" destId="{80BB2E4E-0056-4444-B5A2-C34D3189EB35}" srcOrd="1" destOrd="0" presId="urn:microsoft.com/office/officeart/2018/2/layout/IconLabelList"/>
    <dgm:cxn modelId="{D1C1101A-B243-452C-9234-D8C02397BCE2}" type="presParOf" srcId="{278FDB8C-5112-4F2F-BE86-7E18DC73E551}" destId="{3060F870-BF94-4F11-8A68-F369B289E31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63B1B-DAD1-4D5B-8957-4E508FFE20DE}">
      <dsp:nvSpPr>
        <dsp:cNvPr id="0" name=""/>
        <dsp:cNvSpPr/>
      </dsp:nvSpPr>
      <dsp:spPr>
        <a:xfrm>
          <a:off x="381004" y="0"/>
          <a:ext cx="737226" cy="7372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4ED14B-50C1-451C-8378-ACD5BBD825F0}">
      <dsp:nvSpPr>
        <dsp:cNvPr id="0" name=""/>
        <dsp:cNvSpPr/>
      </dsp:nvSpPr>
      <dsp:spPr>
        <a:xfrm>
          <a:off x="0" y="914406"/>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List the job.</a:t>
          </a:r>
        </a:p>
      </dsp:txBody>
      <dsp:txXfrm>
        <a:off x="0" y="914406"/>
        <a:ext cx="1638281" cy="1884023"/>
      </dsp:txXfrm>
    </dsp:sp>
    <dsp:sp modelId="{F718117A-36EA-48FB-ACB9-FF892A0C1940}">
      <dsp:nvSpPr>
        <dsp:cNvPr id="0" name=""/>
        <dsp:cNvSpPr/>
      </dsp:nvSpPr>
      <dsp:spPr>
        <a:xfrm>
          <a:off x="2057399" y="368602"/>
          <a:ext cx="737226" cy="7372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33B20E-7F06-4632-86B2-C4DCFDD812A1}">
      <dsp:nvSpPr>
        <dsp:cNvPr id="0" name=""/>
        <dsp:cNvSpPr/>
      </dsp:nvSpPr>
      <dsp:spPr>
        <a:xfrm>
          <a:off x="1523997" y="1218167"/>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Briefly state how your education and experience would be an asset to the company.</a:t>
          </a:r>
        </a:p>
      </dsp:txBody>
      <dsp:txXfrm>
        <a:off x="1523997" y="1218167"/>
        <a:ext cx="1638281" cy="1884023"/>
      </dsp:txXfrm>
    </dsp:sp>
    <dsp:sp modelId="{617093F6-F6AD-484F-8F66-CAFD77CCBED8}">
      <dsp:nvSpPr>
        <dsp:cNvPr id="0" name=""/>
        <dsp:cNvSpPr/>
      </dsp:nvSpPr>
      <dsp:spPr>
        <a:xfrm>
          <a:off x="4343399" y="914400"/>
          <a:ext cx="737226" cy="7372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741622-B143-4274-B06A-95CE88676C8A}">
      <dsp:nvSpPr>
        <dsp:cNvPr id="0" name=""/>
        <dsp:cNvSpPr/>
      </dsp:nvSpPr>
      <dsp:spPr>
        <a:xfrm>
          <a:off x="3810006" y="1981196"/>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Ask for an interview.</a:t>
          </a:r>
        </a:p>
      </dsp:txBody>
      <dsp:txXfrm>
        <a:off x="3810006" y="1981196"/>
        <a:ext cx="1638281" cy="1884023"/>
      </dsp:txXfrm>
    </dsp:sp>
    <dsp:sp modelId="{1872AB27-B779-47CE-B929-22CA610393F6}">
      <dsp:nvSpPr>
        <dsp:cNvPr id="0" name=""/>
        <dsp:cNvSpPr/>
      </dsp:nvSpPr>
      <dsp:spPr>
        <a:xfrm>
          <a:off x="6172201" y="1295399"/>
          <a:ext cx="737226" cy="7372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60F870-BF94-4F11-8A68-F369B289E312}">
      <dsp:nvSpPr>
        <dsp:cNvPr id="0" name=""/>
        <dsp:cNvSpPr/>
      </dsp:nvSpPr>
      <dsp:spPr>
        <a:xfrm>
          <a:off x="5714999" y="2258393"/>
          <a:ext cx="1638281" cy="1884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Attach your resume. </a:t>
          </a:r>
        </a:p>
      </dsp:txBody>
      <dsp:txXfrm>
        <a:off x="5714999" y="2258393"/>
        <a:ext cx="1638281" cy="188402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9556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58ECE34-8FC2-495C-AD5C-444A1C6D7471}" type="slidenum">
              <a:rPr lang="ru-RU" altLang="en-US"/>
              <a:pPr/>
              <a:t>‹#›</a:t>
            </a:fld>
            <a:endParaRPr lang="ru-RU" altLang="en-US"/>
          </a:p>
        </p:txBody>
      </p:sp>
    </p:spTree>
    <p:extLst>
      <p:ext uri="{BB962C8B-B14F-4D97-AF65-F5344CB8AC3E}">
        <p14:creationId xmlns:p14="http://schemas.microsoft.com/office/powerpoint/2010/main" val="20823403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52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008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5478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845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717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7342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07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686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0349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2" r:id="rId4"/>
    <p:sldLayoutId id="2147483653" r:id="rId5"/>
    <p:sldLayoutId id="2147483662"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057400" y="762000"/>
            <a:ext cx="7086600" cy="793750"/>
          </a:xfrm>
          <a:noFill/>
        </p:spPr>
        <p:txBody>
          <a:bodyPr/>
          <a:lstStyle/>
          <a:p>
            <a:r>
              <a:rPr lang="en-US" altLang="en-US" sz="3600" b="0" dirty="0">
                <a:latin typeface="Tahoma" charset="0"/>
              </a:rPr>
              <a:t>Updated Job Search Strategies</a:t>
            </a:r>
            <a:endParaRPr lang="uk-UA" altLang="en-US" sz="3600" b="0" dirty="0">
              <a:latin typeface="Tahoma" charset="0"/>
            </a:endParaRPr>
          </a:p>
        </p:txBody>
      </p:sp>
      <p:sp>
        <p:nvSpPr>
          <p:cNvPr id="34819" name="Rectangle 3"/>
          <p:cNvSpPr>
            <a:spLocks noGrp="1" noChangeArrowheads="1"/>
          </p:cNvSpPr>
          <p:nvPr>
            <p:ph type="subTitle" idx="1"/>
          </p:nvPr>
        </p:nvSpPr>
        <p:spPr>
          <a:xfrm>
            <a:off x="2438400" y="1752600"/>
            <a:ext cx="2268538" cy="433387"/>
          </a:xfrm>
        </p:spPr>
        <p:txBody>
          <a:bodyPr/>
          <a:lstStyle/>
          <a:p>
            <a:pPr>
              <a:lnSpc>
                <a:spcPct val="90000"/>
              </a:lnSpc>
            </a:pPr>
            <a:r>
              <a:rPr lang="en-US" altLang="en-US" dirty="0"/>
              <a:t>Chapter 6 </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81000" y="1219200"/>
            <a:ext cx="7416800" cy="508000"/>
          </a:xfrm>
        </p:spPr>
        <p:txBody>
          <a:bodyPr/>
          <a:lstStyle/>
          <a:p>
            <a:pPr>
              <a:defRPr/>
            </a:pPr>
            <a:r>
              <a:rPr lang="en-US" dirty="0"/>
              <a:t>Online Resumes</a:t>
            </a:r>
          </a:p>
        </p:txBody>
      </p:sp>
      <p:sp>
        <p:nvSpPr>
          <p:cNvPr id="65539" name="Rectangle 3"/>
          <p:cNvSpPr>
            <a:spLocks noGrp="1" noChangeArrowheads="1"/>
          </p:cNvSpPr>
          <p:nvPr>
            <p:ph type="body" idx="1"/>
          </p:nvPr>
        </p:nvSpPr>
        <p:spPr>
          <a:xfrm>
            <a:off x="533400" y="2133600"/>
            <a:ext cx="7416800" cy="4495800"/>
          </a:xfrm>
        </p:spPr>
        <p:txBody>
          <a:bodyPr/>
          <a:lstStyle/>
          <a:p>
            <a:pPr>
              <a:defRPr/>
            </a:pPr>
            <a:r>
              <a:rPr lang="en-US" dirty="0"/>
              <a:t>Many jobs today will be posted on the Internet and will require online resumes.</a:t>
            </a:r>
          </a:p>
        </p:txBody>
      </p:sp>
      <p:pic>
        <p:nvPicPr>
          <p:cNvPr id="226317" name="Picture 13" descr="this is a photo of a 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344517"/>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5400"/>
            <a:ext cx="7416800" cy="508000"/>
          </a:xfrm>
        </p:spPr>
        <p:txBody>
          <a:bodyPr/>
          <a:lstStyle/>
          <a:p>
            <a:r>
              <a:rPr lang="en-US" dirty="0"/>
              <a:t>The Cover Letter</a:t>
            </a:r>
          </a:p>
        </p:txBody>
      </p:sp>
      <p:pic>
        <p:nvPicPr>
          <p:cNvPr id="3" name="Picture 2" descr="This is a photo of a cup of coffee with a resume and cover letter in the background.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1212" y="2209800"/>
            <a:ext cx="6910388" cy="4606925"/>
          </a:xfrm>
          <a:prstGeom prst="rect">
            <a:avLst/>
          </a:prstGeom>
        </p:spPr>
      </p:pic>
    </p:spTree>
    <p:extLst>
      <p:ext uri="{BB962C8B-B14F-4D97-AF65-F5344CB8AC3E}">
        <p14:creationId xmlns:p14="http://schemas.microsoft.com/office/powerpoint/2010/main" val="978802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1371600"/>
            <a:ext cx="7416800" cy="508000"/>
          </a:xfrm>
        </p:spPr>
        <p:txBody>
          <a:bodyPr/>
          <a:lstStyle/>
          <a:p>
            <a:pPr>
              <a:defRPr/>
            </a:pPr>
            <a:r>
              <a:rPr lang="en-US" dirty="0"/>
              <a:t>Cover Letter</a:t>
            </a:r>
          </a:p>
        </p:txBody>
      </p:sp>
      <p:graphicFrame>
        <p:nvGraphicFramePr>
          <p:cNvPr id="66565" name="Rectangle 3" descr="This graphic lists the components of a cover letter: list the job, state how your education and experience would be an asset to the company, ask for an interview, and attach your resume. ">
            <a:extLst>
              <a:ext uri="{FF2B5EF4-FFF2-40B4-BE49-F238E27FC236}">
                <a16:creationId xmlns:a16="http://schemas.microsoft.com/office/drawing/2014/main" id="{E1AA3DA0-6676-48FF-9C89-81649EC0D7E5}"/>
              </a:ext>
            </a:extLst>
          </p:cNvPr>
          <p:cNvGraphicFramePr/>
          <p:nvPr>
            <p:extLst>
              <p:ext uri="{D42A27DB-BD31-4B8C-83A1-F6EECF244321}">
                <p14:modId xmlns:p14="http://schemas.microsoft.com/office/powerpoint/2010/main" val="1314396591"/>
              </p:ext>
            </p:extLst>
          </p:nvPr>
        </p:nvGraphicFramePr>
        <p:xfrm>
          <a:off x="609600" y="2286000"/>
          <a:ext cx="7416800" cy="4383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76400" y="1524000"/>
            <a:ext cx="6408737" cy="508000"/>
          </a:xfrm>
        </p:spPr>
        <p:txBody>
          <a:bodyPr/>
          <a:lstStyle/>
          <a:p>
            <a:pPr>
              <a:defRPr/>
            </a:pPr>
            <a:r>
              <a:rPr lang="en-US" dirty="0"/>
              <a:t>Assignment</a:t>
            </a:r>
          </a:p>
        </p:txBody>
      </p:sp>
      <p:sp>
        <p:nvSpPr>
          <p:cNvPr id="76803" name="Rectangle 3"/>
          <p:cNvSpPr>
            <a:spLocks noGrp="1" noChangeArrowheads="1"/>
          </p:cNvSpPr>
          <p:nvPr>
            <p:ph type="body" idx="1"/>
          </p:nvPr>
        </p:nvSpPr>
        <p:spPr>
          <a:xfrm>
            <a:off x="1600200" y="2286000"/>
            <a:ext cx="6481763" cy="3505200"/>
          </a:xfrm>
        </p:spPr>
        <p:txBody>
          <a:bodyPr/>
          <a:lstStyle/>
          <a:p>
            <a:pPr>
              <a:defRPr/>
            </a:pPr>
            <a:r>
              <a:rPr lang="en-US" dirty="0"/>
              <a:t>Complete a resume and cover letter for your ideal job.</a:t>
            </a:r>
          </a:p>
          <a:p>
            <a:pPr>
              <a:defRPr/>
            </a:pPr>
            <a:r>
              <a:rPr lang="en-US" dirty="0"/>
              <a:t>Assume you have graduated from college and are applying for that job that motivated you to finish college.</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76400"/>
            <a:ext cx="8610600" cy="508000"/>
          </a:xfrm>
        </p:spPr>
        <p:txBody>
          <a:bodyPr/>
          <a:lstStyle/>
          <a:p>
            <a:pPr algn="ctr"/>
            <a:r>
              <a:rPr lang="en-US" dirty="0"/>
              <a:t>Establishing Your Personal Brand Online</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2514600"/>
            <a:ext cx="5367866" cy="4025900"/>
          </a:xfrm>
        </p:spPr>
      </p:pic>
    </p:spTree>
    <p:extLst>
      <p:ext uri="{BB962C8B-B14F-4D97-AF65-F5344CB8AC3E}">
        <p14:creationId xmlns:p14="http://schemas.microsoft.com/office/powerpoint/2010/main" val="3208377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7416800" cy="508000"/>
          </a:xfrm>
        </p:spPr>
        <p:txBody>
          <a:bodyPr/>
          <a:lstStyle/>
          <a:p>
            <a:r>
              <a:rPr lang="en-US" dirty="0"/>
              <a:t>Personal Branding</a:t>
            </a:r>
          </a:p>
        </p:txBody>
      </p:sp>
      <p:sp>
        <p:nvSpPr>
          <p:cNvPr id="3" name="Content Placeholder 2"/>
          <p:cNvSpPr>
            <a:spLocks noGrp="1"/>
          </p:cNvSpPr>
          <p:nvPr>
            <p:ph idx="1"/>
          </p:nvPr>
        </p:nvSpPr>
        <p:spPr>
          <a:xfrm>
            <a:off x="381000" y="1981200"/>
            <a:ext cx="7416800" cy="4191000"/>
          </a:xfrm>
        </p:spPr>
        <p:txBody>
          <a:bodyPr/>
          <a:lstStyle/>
          <a:p>
            <a:pPr marL="0" indent="0">
              <a:buNone/>
            </a:pPr>
            <a:r>
              <a:rPr lang="en-US" dirty="0"/>
              <a:t>Through the use of social media, you can use this concept to market your strengths to potential employers and to find a satisfying career.  </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606800"/>
            <a:ext cx="4876800" cy="3251200"/>
          </a:xfrm>
          <a:prstGeom prst="rect">
            <a:avLst/>
          </a:prstGeom>
        </p:spPr>
      </p:pic>
    </p:spTree>
    <p:extLst>
      <p:ext uri="{BB962C8B-B14F-4D97-AF65-F5344CB8AC3E}">
        <p14:creationId xmlns:p14="http://schemas.microsoft.com/office/powerpoint/2010/main" val="702656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914400"/>
            <a:ext cx="6408737" cy="508000"/>
          </a:xfrm>
        </p:spPr>
        <p:txBody>
          <a:bodyPr/>
          <a:lstStyle/>
          <a:p>
            <a:r>
              <a:rPr lang="en-US" dirty="0"/>
              <a:t>Personal Branding</a:t>
            </a:r>
          </a:p>
        </p:txBody>
      </p:sp>
      <p:sp>
        <p:nvSpPr>
          <p:cNvPr id="3" name="Content Placeholder 2"/>
          <p:cNvSpPr>
            <a:spLocks noGrp="1"/>
          </p:cNvSpPr>
          <p:nvPr>
            <p:ph idx="1"/>
          </p:nvPr>
        </p:nvSpPr>
        <p:spPr>
          <a:xfrm>
            <a:off x="1676400" y="1752600"/>
            <a:ext cx="6481763" cy="4752975"/>
          </a:xfrm>
        </p:spPr>
        <p:txBody>
          <a:bodyPr/>
          <a:lstStyle/>
          <a:p>
            <a:pPr marL="0" indent="0">
              <a:buNone/>
            </a:pPr>
            <a:r>
              <a:rPr lang="en-US" b="1" dirty="0">
                <a:solidFill>
                  <a:srgbClr val="C00000"/>
                </a:solidFill>
              </a:rPr>
              <a:t>Define your brand.</a:t>
            </a:r>
          </a:p>
          <a:p>
            <a:pPr marL="0" indent="0">
              <a:buNone/>
            </a:pPr>
            <a:r>
              <a:rPr lang="en-US" sz="3200" dirty="0"/>
              <a:t>What are your passions, goals, and personal strengths and how can they be used in the job market?</a:t>
            </a:r>
          </a:p>
        </p:txBody>
      </p:sp>
    </p:spTree>
    <p:extLst>
      <p:ext uri="{BB962C8B-B14F-4D97-AF65-F5344CB8AC3E}">
        <p14:creationId xmlns:p14="http://schemas.microsoft.com/office/powerpoint/2010/main" val="771187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838200"/>
            <a:ext cx="6408737" cy="508000"/>
          </a:xfrm>
        </p:spPr>
        <p:txBody>
          <a:bodyPr/>
          <a:lstStyle/>
          <a:p>
            <a:r>
              <a:rPr lang="en-US" dirty="0"/>
              <a:t>Personal Branding</a:t>
            </a:r>
          </a:p>
        </p:txBody>
      </p:sp>
      <p:sp>
        <p:nvSpPr>
          <p:cNvPr id="3" name="Content Placeholder 2"/>
          <p:cNvSpPr>
            <a:spLocks noGrp="1"/>
          </p:cNvSpPr>
          <p:nvPr>
            <p:ph idx="1"/>
          </p:nvPr>
        </p:nvSpPr>
        <p:spPr>
          <a:xfrm>
            <a:off x="304800" y="1447800"/>
            <a:ext cx="7416800" cy="5111750"/>
          </a:xfrm>
        </p:spPr>
        <p:txBody>
          <a:bodyPr/>
          <a:lstStyle/>
          <a:p>
            <a:pPr marL="0" indent="0">
              <a:buNone/>
            </a:pPr>
            <a:r>
              <a:rPr lang="en-US" b="1" dirty="0">
                <a:solidFill>
                  <a:srgbClr val="C00000"/>
                </a:solidFill>
              </a:rPr>
              <a:t>Manage your online presence.</a:t>
            </a:r>
          </a:p>
          <a:p>
            <a:pPr marL="0" indent="0">
              <a:buNone/>
            </a:pPr>
            <a:r>
              <a:rPr lang="en-US" dirty="0"/>
              <a:t>Beware of materials like these:</a:t>
            </a:r>
          </a:p>
          <a:p>
            <a:r>
              <a:rPr lang="en-US" dirty="0"/>
              <a:t>Photos or references to drug or alcohol abuse</a:t>
            </a:r>
          </a:p>
          <a:p>
            <a:r>
              <a:rPr lang="en-US" dirty="0"/>
              <a:t>Discriminatory comments on race, religion or gender</a:t>
            </a:r>
          </a:p>
          <a:p>
            <a:r>
              <a:rPr lang="en-US" dirty="0"/>
              <a:t>Negative comments about previous employers</a:t>
            </a:r>
          </a:p>
          <a:p>
            <a:r>
              <a:rPr lang="en-US" dirty="0"/>
              <a:t>Poor communication skills (grammar and spelling)</a:t>
            </a:r>
          </a:p>
        </p:txBody>
      </p:sp>
    </p:spTree>
    <p:extLst>
      <p:ext uri="{BB962C8B-B14F-4D97-AF65-F5344CB8AC3E}">
        <p14:creationId xmlns:p14="http://schemas.microsoft.com/office/powerpoint/2010/main" val="94557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dirty="0"/>
              <a:t>Personal Branding</a:t>
            </a:r>
          </a:p>
        </p:txBody>
      </p:sp>
      <p:sp>
        <p:nvSpPr>
          <p:cNvPr id="3" name="Content Placeholder 2"/>
          <p:cNvSpPr>
            <a:spLocks noGrp="1"/>
          </p:cNvSpPr>
          <p:nvPr>
            <p:ph idx="1"/>
          </p:nvPr>
        </p:nvSpPr>
        <p:spPr>
          <a:xfrm>
            <a:off x="1524000" y="1828801"/>
            <a:ext cx="6481763" cy="3886200"/>
          </a:xfrm>
        </p:spPr>
        <p:txBody>
          <a:bodyPr/>
          <a:lstStyle/>
          <a:p>
            <a:pPr marL="0" indent="0">
              <a:buNone/>
            </a:pPr>
            <a:r>
              <a:rPr lang="en-US" b="1" dirty="0">
                <a:solidFill>
                  <a:srgbClr val="C00000"/>
                </a:solidFill>
              </a:rPr>
              <a:t>Set up a nameplate website</a:t>
            </a:r>
            <a:r>
              <a:rPr lang="en-US" dirty="0">
                <a:solidFill>
                  <a:srgbClr val="C00000"/>
                </a:solidFill>
              </a:rPr>
              <a:t>.</a:t>
            </a:r>
          </a:p>
          <a:p>
            <a:r>
              <a:rPr lang="en-US" dirty="0">
                <a:solidFill>
                  <a:schemeClr val="tx1"/>
                </a:solidFill>
              </a:rPr>
              <a:t>About.me</a:t>
            </a:r>
          </a:p>
          <a:p>
            <a:r>
              <a:rPr lang="en-US" dirty="0">
                <a:solidFill>
                  <a:schemeClr val="tx1"/>
                </a:solidFill>
              </a:rPr>
              <a:t>Sites.google.com</a:t>
            </a:r>
          </a:p>
          <a:p>
            <a:pPr marL="0" indent="0">
              <a:buNone/>
            </a:pPr>
            <a:endParaRPr lang="en-US" dirty="0">
              <a:solidFill>
                <a:schemeClr val="accent1"/>
              </a:solidFill>
            </a:endParaRPr>
          </a:p>
          <a:p>
            <a:pPr marL="0" indent="0">
              <a:buNone/>
            </a:pPr>
            <a:r>
              <a:rPr lang="en-US" dirty="0">
                <a:solidFill>
                  <a:srgbClr val="C00000"/>
                </a:solidFill>
              </a:rPr>
              <a:t>These are free.  </a:t>
            </a:r>
          </a:p>
        </p:txBody>
      </p:sp>
    </p:spTree>
    <p:extLst>
      <p:ext uri="{BB962C8B-B14F-4D97-AF65-F5344CB8AC3E}">
        <p14:creationId xmlns:p14="http://schemas.microsoft.com/office/powerpoint/2010/main" val="3448178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408737" cy="508000"/>
          </a:xfrm>
        </p:spPr>
        <p:txBody>
          <a:bodyPr/>
          <a:lstStyle/>
          <a:p>
            <a:r>
              <a:rPr lang="en-US" dirty="0"/>
              <a:t>Using Online Tools</a:t>
            </a:r>
          </a:p>
        </p:txBody>
      </p:sp>
      <p:sp>
        <p:nvSpPr>
          <p:cNvPr id="3" name="Content Placeholder 2"/>
          <p:cNvSpPr>
            <a:spLocks noGrp="1"/>
          </p:cNvSpPr>
          <p:nvPr>
            <p:ph idx="1"/>
          </p:nvPr>
        </p:nvSpPr>
        <p:spPr>
          <a:xfrm>
            <a:off x="1371600" y="1676400"/>
            <a:ext cx="6481763" cy="4752975"/>
          </a:xfrm>
        </p:spPr>
        <p:txBody>
          <a:bodyPr/>
          <a:lstStyle/>
          <a:p>
            <a:pPr marL="0" indent="0">
              <a:buNone/>
            </a:pPr>
            <a:r>
              <a:rPr lang="en-US" dirty="0">
                <a:solidFill>
                  <a:srgbClr val="C00000"/>
                </a:solidFill>
              </a:rPr>
              <a:t>Top sites: </a:t>
            </a:r>
          </a:p>
          <a:p>
            <a:r>
              <a:rPr lang="en-US" dirty="0"/>
              <a:t>LinkedIn</a:t>
            </a:r>
          </a:p>
          <a:p>
            <a:r>
              <a:rPr lang="en-US" dirty="0"/>
              <a:t>Facebook</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3403600"/>
            <a:ext cx="5181600" cy="3454400"/>
          </a:xfrm>
          <a:prstGeom prst="rect">
            <a:avLst/>
          </a:prstGeom>
        </p:spPr>
      </p:pic>
    </p:spTree>
    <p:extLst>
      <p:ext uri="{BB962C8B-B14F-4D97-AF65-F5344CB8AC3E}">
        <p14:creationId xmlns:p14="http://schemas.microsoft.com/office/powerpoint/2010/main" val="2750330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905000"/>
            <a:ext cx="6408737" cy="508000"/>
          </a:xfrm>
        </p:spPr>
        <p:txBody>
          <a:bodyPr/>
          <a:lstStyle/>
          <a:p>
            <a:r>
              <a:rPr lang="en-US" sz="3600" b="1" dirty="0"/>
              <a:t>How can you increase your chances of employment while in college?</a:t>
            </a:r>
          </a:p>
        </p:txBody>
      </p:sp>
    </p:spTree>
    <p:extLst>
      <p:ext uri="{BB962C8B-B14F-4D97-AF65-F5344CB8AC3E}">
        <p14:creationId xmlns:p14="http://schemas.microsoft.com/office/powerpoint/2010/main" val="4047618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914400"/>
            <a:ext cx="6408737" cy="508000"/>
          </a:xfrm>
        </p:spPr>
        <p:txBody>
          <a:bodyPr/>
          <a:lstStyle/>
          <a:p>
            <a:r>
              <a:rPr lang="en-US" dirty="0"/>
              <a:t>Using Online Tools</a:t>
            </a:r>
          </a:p>
        </p:txBody>
      </p:sp>
      <p:sp>
        <p:nvSpPr>
          <p:cNvPr id="3" name="Content Placeholder 2"/>
          <p:cNvSpPr>
            <a:spLocks noGrp="1"/>
          </p:cNvSpPr>
          <p:nvPr>
            <p:ph idx="1"/>
          </p:nvPr>
        </p:nvSpPr>
        <p:spPr>
          <a:xfrm>
            <a:off x="1600200" y="1752600"/>
            <a:ext cx="6481763" cy="4752975"/>
          </a:xfrm>
        </p:spPr>
        <p:txBody>
          <a:bodyPr/>
          <a:lstStyle/>
          <a:p>
            <a:r>
              <a:rPr lang="en-US" dirty="0"/>
              <a:t>Classified Ads</a:t>
            </a:r>
          </a:p>
          <a:p>
            <a:pPr marL="0" indent="0">
              <a:buNone/>
            </a:pPr>
            <a:r>
              <a:rPr lang="en-US"/>
              <a:t>    </a:t>
            </a:r>
            <a:r>
              <a:rPr lang="en-US">
                <a:solidFill>
                  <a:srgbClr val="C00000"/>
                </a:solidFill>
              </a:rPr>
              <a:t>careerbuilder</a:t>
            </a:r>
            <a:r>
              <a:rPr lang="en-US" dirty="0">
                <a:solidFill>
                  <a:srgbClr val="C00000"/>
                </a:solidFill>
              </a:rPr>
              <a:t>.com</a:t>
            </a:r>
          </a:p>
          <a:p>
            <a:r>
              <a:rPr lang="en-US" dirty="0"/>
              <a:t>Job Search Engines</a:t>
            </a:r>
          </a:p>
          <a:p>
            <a:pPr marL="400050" lvl="1" indent="0">
              <a:buNone/>
            </a:pPr>
            <a:r>
              <a:rPr lang="en-US" sz="2800" b="0" dirty="0">
                <a:solidFill>
                  <a:srgbClr val="C00000"/>
                </a:solidFill>
              </a:rPr>
              <a:t>Indeed.com</a:t>
            </a:r>
          </a:p>
          <a:p>
            <a:pPr marL="457200" indent="-457200"/>
            <a:r>
              <a:rPr lang="en-US" dirty="0"/>
              <a:t>Employment agencies</a:t>
            </a:r>
          </a:p>
          <a:p>
            <a:pPr marL="457200" indent="-457200"/>
            <a:r>
              <a:rPr lang="en-US" b="0" dirty="0"/>
              <a:t>Using email to find a job</a:t>
            </a:r>
          </a:p>
        </p:txBody>
      </p:sp>
    </p:spTree>
    <p:extLst>
      <p:ext uri="{BB962C8B-B14F-4D97-AF65-F5344CB8AC3E}">
        <p14:creationId xmlns:p14="http://schemas.microsoft.com/office/powerpoint/2010/main" val="637949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286001" y="609600"/>
            <a:ext cx="4038600" cy="508000"/>
          </a:xfrm>
        </p:spPr>
        <p:txBody>
          <a:bodyPr/>
          <a:lstStyle/>
          <a:p>
            <a:pPr>
              <a:defRPr/>
            </a:pPr>
            <a:r>
              <a:rPr lang="en-US" dirty="0"/>
              <a:t>The Job Interview</a:t>
            </a:r>
          </a:p>
        </p:txBody>
      </p:sp>
      <p:pic>
        <p:nvPicPr>
          <p:cNvPr id="227343" name="Picture 15" descr="This is a photo of a group of people interviewing a job candid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2209800" y="381000"/>
            <a:ext cx="6408737" cy="508000"/>
          </a:xfrm>
        </p:spPr>
        <p:txBody>
          <a:bodyPr wrap="square" anchor="ctr">
            <a:normAutofit/>
          </a:bodyPr>
          <a:lstStyle/>
          <a:p>
            <a:pPr>
              <a:lnSpc>
                <a:spcPct val="90000"/>
              </a:lnSpc>
              <a:defRPr/>
            </a:pPr>
            <a:r>
              <a:rPr lang="en-US" sz="3000" dirty="0"/>
              <a:t>First Learn About the Job</a:t>
            </a:r>
          </a:p>
        </p:txBody>
      </p:sp>
      <p:sp>
        <p:nvSpPr>
          <p:cNvPr id="69635" name="Rectangle 3"/>
          <p:cNvSpPr>
            <a:spLocks noGrp="1" noChangeArrowheads="1"/>
          </p:cNvSpPr>
          <p:nvPr>
            <p:ph sz="half" idx="1"/>
          </p:nvPr>
        </p:nvSpPr>
        <p:spPr>
          <a:xfrm>
            <a:off x="1619250" y="1052513"/>
            <a:ext cx="3163888" cy="4752975"/>
          </a:xfrm>
        </p:spPr>
        <p:txBody>
          <a:bodyPr wrap="square" anchor="t">
            <a:normAutofit/>
          </a:bodyPr>
          <a:lstStyle/>
          <a:p>
            <a:pPr>
              <a:defRPr/>
            </a:pPr>
            <a:r>
              <a:rPr lang="en-US" dirty="0"/>
              <a:t>Library</a:t>
            </a:r>
          </a:p>
          <a:p>
            <a:pPr>
              <a:defRPr/>
            </a:pPr>
            <a:r>
              <a:rPr lang="en-US" dirty="0"/>
              <a:t>Personnel Office</a:t>
            </a:r>
          </a:p>
          <a:p>
            <a:pPr>
              <a:defRPr/>
            </a:pPr>
            <a:r>
              <a:rPr lang="en-US" dirty="0"/>
              <a:t>Friends and Contacts</a:t>
            </a:r>
          </a:p>
          <a:p>
            <a:pPr>
              <a:defRPr/>
            </a:pPr>
            <a:r>
              <a:rPr lang="en-US" dirty="0"/>
              <a:t>Web Site</a:t>
            </a:r>
          </a:p>
        </p:txBody>
      </p:sp>
      <p:pic>
        <p:nvPicPr>
          <p:cNvPr id="3" name="Picture 2" descr="A person holding a tablet&#10;&#10;Description automatically generated">
            <a:extLst>
              <a:ext uri="{FF2B5EF4-FFF2-40B4-BE49-F238E27FC236}">
                <a16:creationId xmlns:a16="http://schemas.microsoft.com/office/drawing/2014/main" id="{7D225FE0-CB22-70B0-84DD-85CC4E507ECF}"/>
              </a:ext>
            </a:extLst>
          </p:cNvPr>
          <p:cNvPicPr>
            <a:picLocks noChangeAspect="1"/>
          </p:cNvPicPr>
          <p:nvPr/>
        </p:nvPicPr>
        <p:blipFill>
          <a:blip r:embed="rId2">
            <a:extLst>
              <a:ext uri="{28A0092B-C50C-407E-A947-70E740481C1C}">
                <a14:useLocalDpi xmlns:a14="http://schemas.microsoft.com/office/drawing/2010/main" val="0"/>
              </a:ext>
            </a:extLst>
          </a:blip>
          <a:srcRect l="45022" r="22510" b="-1"/>
          <a:stretch/>
        </p:blipFill>
        <p:spPr>
          <a:xfrm>
            <a:off x="4935538" y="1052513"/>
            <a:ext cx="3165475" cy="475297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24000" y="990600"/>
            <a:ext cx="6408737" cy="508000"/>
          </a:xfrm>
        </p:spPr>
        <p:txBody>
          <a:bodyPr wrap="square" anchor="ctr">
            <a:normAutofit/>
          </a:bodyPr>
          <a:lstStyle/>
          <a:p>
            <a:pPr>
              <a:lnSpc>
                <a:spcPct val="90000"/>
              </a:lnSpc>
              <a:defRPr/>
            </a:pPr>
            <a:r>
              <a:rPr lang="en-US" sz="3000" dirty="0"/>
              <a:t>Interviewers Look For:</a:t>
            </a:r>
          </a:p>
        </p:txBody>
      </p:sp>
      <p:sp>
        <p:nvSpPr>
          <p:cNvPr id="70659" name="Rectangle 3"/>
          <p:cNvSpPr>
            <a:spLocks noGrp="1" noChangeArrowheads="1"/>
          </p:cNvSpPr>
          <p:nvPr>
            <p:ph sz="half" idx="1"/>
          </p:nvPr>
        </p:nvSpPr>
        <p:spPr>
          <a:xfrm>
            <a:off x="1408112" y="1806604"/>
            <a:ext cx="3163888" cy="4752975"/>
          </a:xfrm>
        </p:spPr>
        <p:txBody>
          <a:bodyPr wrap="square" anchor="t">
            <a:normAutofit/>
          </a:bodyPr>
          <a:lstStyle/>
          <a:p>
            <a:pPr>
              <a:defRPr/>
            </a:pPr>
            <a:r>
              <a:rPr lang="en-US" dirty="0"/>
              <a:t>Enthusiasm and commitment</a:t>
            </a:r>
          </a:p>
          <a:p>
            <a:pPr>
              <a:defRPr/>
            </a:pPr>
            <a:r>
              <a:rPr lang="en-US" dirty="0"/>
              <a:t>How you can be an asset to the company</a:t>
            </a:r>
          </a:p>
          <a:p>
            <a:pPr>
              <a:defRPr/>
            </a:pPr>
            <a:r>
              <a:rPr lang="en-US" dirty="0"/>
              <a:t>How you can work as part of a team</a:t>
            </a:r>
          </a:p>
        </p:txBody>
      </p:sp>
      <p:pic>
        <p:nvPicPr>
          <p:cNvPr id="229389" name="Picture 13" descr="Photo of two people shaking hands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35538" y="2372523"/>
            <a:ext cx="3165475" cy="2112954"/>
          </a:xfrm>
          <a:prstGeom prst="rect">
            <a:avLst/>
          </a:prstGeom>
          <a:solidFill>
            <a:srgbClr val="FFFFFF"/>
          </a:solid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1371600"/>
            <a:ext cx="7416800" cy="508000"/>
          </a:xfrm>
        </p:spPr>
        <p:txBody>
          <a:bodyPr/>
          <a:lstStyle/>
          <a:p>
            <a:pPr>
              <a:defRPr/>
            </a:pPr>
            <a:r>
              <a:rPr lang="en-US" dirty="0"/>
              <a:t>Make a Good Impression</a:t>
            </a:r>
          </a:p>
        </p:txBody>
      </p:sp>
      <p:sp>
        <p:nvSpPr>
          <p:cNvPr id="71683" name="Rectangle 3"/>
          <p:cNvSpPr>
            <a:spLocks noGrp="1" noChangeArrowheads="1"/>
          </p:cNvSpPr>
          <p:nvPr>
            <p:ph type="body" idx="1"/>
          </p:nvPr>
        </p:nvSpPr>
        <p:spPr>
          <a:xfrm>
            <a:off x="685800" y="2286000"/>
            <a:ext cx="7416800" cy="3468687"/>
          </a:xfrm>
        </p:spPr>
        <p:txBody>
          <a:bodyPr/>
          <a:lstStyle/>
          <a:p>
            <a:pPr>
              <a:defRPr/>
            </a:pPr>
            <a:r>
              <a:rPr lang="en-US" dirty="0"/>
              <a:t>Dress appropriately.</a:t>
            </a:r>
          </a:p>
          <a:p>
            <a:pPr>
              <a:defRPr/>
            </a:pPr>
            <a:r>
              <a:rPr lang="en-US" dirty="0"/>
              <a:t>Relax.</a:t>
            </a:r>
          </a:p>
          <a:p>
            <a:pPr>
              <a:defRPr/>
            </a:pPr>
            <a:r>
              <a:rPr lang="en-US" dirty="0"/>
              <a:t>Anticipate interview questions.</a:t>
            </a:r>
          </a:p>
          <a:p>
            <a:pPr>
              <a:defRPr/>
            </a:pPr>
            <a:r>
              <a:rPr lang="en-US" dirty="0"/>
              <a:t>Smile and introduce yourself.</a:t>
            </a:r>
          </a:p>
          <a:p>
            <a:pPr>
              <a:defRPr/>
            </a:pPr>
            <a:r>
              <a:rPr lang="en-US" dirty="0"/>
              <a:t>Maintain eye contact.</a:t>
            </a:r>
          </a:p>
        </p:txBody>
      </p:sp>
      <p:pic>
        <p:nvPicPr>
          <p:cNvPr id="252930" name="Picture 2" descr="Photo of a person being interview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2286"/>
            <a:ext cx="3232150" cy="23986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371600"/>
            <a:ext cx="7416800" cy="508000"/>
          </a:xfrm>
        </p:spPr>
        <p:txBody>
          <a:bodyPr/>
          <a:lstStyle/>
          <a:p>
            <a:pPr>
              <a:defRPr/>
            </a:pPr>
            <a:r>
              <a:rPr lang="en-US" dirty="0"/>
              <a:t>Some Interview Questions</a:t>
            </a:r>
          </a:p>
        </p:txBody>
      </p:sp>
      <p:sp>
        <p:nvSpPr>
          <p:cNvPr id="72707" name="Rectangle 3"/>
          <p:cNvSpPr>
            <a:spLocks noGrp="1" noChangeArrowheads="1"/>
          </p:cNvSpPr>
          <p:nvPr>
            <p:ph type="body" idx="1"/>
          </p:nvPr>
        </p:nvSpPr>
        <p:spPr>
          <a:xfrm>
            <a:off x="685800" y="2209800"/>
            <a:ext cx="7416800" cy="3697287"/>
          </a:xfrm>
        </p:spPr>
        <p:txBody>
          <a:bodyPr/>
          <a:lstStyle/>
          <a:p>
            <a:pPr>
              <a:defRPr/>
            </a:pPr>
            <a:r>
              <a:rPr lang="en-US" dirty="0"/>
              <a:t>Tell us about yourself.</a:t>
            </a:r>
          </a:p>
          <a:p>
            <a:pPr>
              <a:defRPr/>
            </a:pPr>
            <a:r>
              <a:rPr lang="en-US" dirty="0"/>
              <a:t>Why do you want this job?</a:t>
            </a:r>
          </a:p>
          <a:p>
            <a:pPr>
              <a:defRPr/>
            </a:pPr>
            <a:r>
              <a:rPr lang="en-US" dirty="0"/>
              <a:t>Why are you leaving your present job?</a:t>
            </a:r>
          </a:p>
          <a:p>
            <a:pPr>
              <a:defRPr/>
            </a:pPr>
            <a:r>
              <a:rPr lang="en-US" dirty="0"/>
              <a:t>What are your strengths and weaknesses?</a:t>
            </a:r>
          </a:p>
          <a:p>
            <a:pPr>
              <a:defRPr/>
            </a:pPr>
            <a:r>
              <a:rPr lang="en-US" dirty="0"/>
              <a:t>Tell us about a difficulty or problem you solved on the job.</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533400" y="1371600"/>
            <a:ext cx="7416800" cy="508000"/>
          </a:xfrm>
        </p:spPr>
        <p:txBody>
          <a:bodyPr/>
          <a:lstStyle/>
          <a:p>
            <a:pPr>
              <a:defRPr/>
            </a:pPr>
            <a:r>
              <a:rPr lang="en-US" dirty="0"/>
              <a:t>Interview Questions</a:t>
            </a:r>
          </a:p>
        </p:txBody>
      </p:sp>
      <p:sp>
        <p:nvSpPr>
          <p:cNvPr id="73731" name="Rectangle 3"/>
          <p:cNvSpPr>
            <a:spLocks noGrp="1" noChangeArrowheads="1"/>
          </p:cNvSpPr>
          <p:nvPr>
            <p:ph type="body" idx="1"/>
          </p:nvPr>
        </p:nvSpPr>
        <p:spPr>
          <a:xfrm>
            <a:off x="533400" y="2133600"/>
            <a:ext cx="7416800" cy="3886200"/>
          </a:xfrm>
        </p:spPr>
        <p:txBody>
          <a:bodyPr/>
          <a:lstStyle/>
          <a:p>
            <a:pPr>
              <a:defRPr/>
            </a:pPr>
            <a:r>
              <a:rPr lang="en-US" dirty="0"/>
              <a:t>Tell us about one of your achievements on the job.</a:t>
            </a:r>
          </a:p>
          <a:p>
            <a:pPr>
              <a:defRPr/>
            </a:pPr>
            <a:r>
              <a:rPr lang="en-US" dirty="0"/>
              <a:t>What do you like best about your job?</a:t>
            </a:r>
          </a:p>
          <a:p>
            <a:pPr>
              <a:defRPr/>
            </a:pPr>
            <a:r>
              <a:rPr lang="en-US" dirty="0"/>
              <a:t>What do you like least?</a:t>
            </a:r>
          </a:p>
          <a:p>
            <a:pPr>
              <a:defRPr/>
            </a:pPr>
            <a:r>
              <a:rPr lang="en-US" dirty="0"/>
              <a:t>Are there any questions you would like to ask?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533400" y="1447800"/>
            <a:ext cx="7416800" cy="508000"/>
          </a:xfrm>
        </p:spPr>
        <p:txBody>
          <a:bodyPr/>
          <a:lstStyle/>
          <a:p>
            <a:pPr>
              <a:defRPr/>
            </a:pPr>
            <a:r>
              <a:rPr lang="en-US" dirty="0"/>
              <a:t>Write a thank you note.</a:t>
            </a:r>
          </a:p>
        </p:txBody>
      </p:sp>
      <p:sp>
        <p:nvSpPr>
          <p:cNvPr id="74755" name="Rectangle 3"/>
          <p:cNvSpPr>
            <a:spLocks noGrp="1" noChangeArrowheads="1"/>
          </p:cNvSpPr>
          <p:nvPr>
            <p:ph type="body" idx="1"/>
          </p:nvPr>
        </p:nvSpPr>
        <p:spPr>
          <a:xfrm>
            <a:off x="609600" y="2362200"/>
            <a:ext cx="7416800" cy="3773487"/>
          </a:xfrm>
        </p:spPr>
        <p:txBody>
          <a:bodyPr/>
          <a:lstStyle/>
          <a:p>
            <a:pPr>
              <a:defRPr/>
            </a:pPr>
            <a:r>
              <a:rPr lang="en-US" dirty="0"/>
              <a:t>It makes a good impression.</a:t>
            </a:r>
          </a:p>
          <a:p>
            <a:pPr>
              <a:defRPr/>
            </a:pPr>
            <a:r>
              <a:rPr lang="en-US" dirty="0"/>
              <a:t>It causes the interviewer to think about you again.</a:t>
            </a:r>
          </a:p>
        </p:txBody>
      </p:sp>
      <p:pic>
        <p:nvPicPr>
          <p:cNvPr id="230413" name="Picture 13" descr="Graphic showing a thank you no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962400"/>
            <a:ext cx="3628783" cy="2417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1295400"/>
            <a:ext cx="7416800" cy="508000"/>
          </a:xfrm>
        </p:spPr>
        <p:txBody>
          <a:bodyPr/>
          <a:lstStyle/>
          <a:p>
            <a:pPr algn="l">
              <a:defRPr/>
            </a:pPr>
            <a:r>
              <a:rPr lang="en-US" dirty="0"/>
              <a:t>Interview Worksheet </a:t>
            </a:r>
          </a:p>
        </p:txBody>
      </p:sp>
      <p:sp>
        <p:nvSpPr>
          <p:cNvPr id="75779" name="Rectangle 3"/>
          <p:cNvSpPr>
            <a:spLocks noGrp="1" noChangeArrowheads="1"/>
          </p:cNvSpPr>
          <p:nvPr>
            <p:ph idx="1"/>
          </p:nvPr>
        </p:nvSpPr>
        <p:spPr>
          <a:xfrm>
            <a:off x="762000" y="2438400"/>
            <a:ext cx="7416800" cy="3240087"/>
          </a:xfrm>
        </p:spPr>
        <p:txBody>
          <a:bodyPr/>
          <a:lstStyle/>
          <a:p>
            <a:pPr marL="0" indent="0" algn="l">
              <a:buNone/>
              <a:defRPr/>
            </a:pPr>
            <a:r>
              <a:rPr lang="en-US" dirty="0"/>
              <a:t>1. Answer the questions in 5 minutes.</a:t>
            </a:r>
          </a:p>
          <a:p>
            <a:pPr marL="0" indent="0" algn="l">
              <a:buNone/>
              <a:defRPr/>
            </a:pPr>
            <a:r>
              <a:rPr lang="en-US" dirty="0"/>
              <a:t>2.  Practice the questions with your partner.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7631" y="1143000"/>
            <a:ext cx="6408737" cy="508000"/>
          </a:xfrm>
        </p:spPr>
        <p:txBody>
          <a:bodyPr/>
          <a:lstStyle/>
          <a:p>
            <a:r>
              <a:rPr lang="en-US" dirty="0"/>
              <a:t>Consider Starting Your Own Business</a:t>
            </a:r>
          </a:p>
        </p:txBody>
      </p:sp>
      <p:pic>
        <p:nvPicPr>
          <p:cNvPr id="5" name="Picture 4" descr="Entrepreneurshi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02" y="2314575"/>
            <a:ext cx="8827898" cy="4543425"/>
          </a:xfrm>
          <a:prstGeom prst="rect">
            <a:avLst/>
          </a:prstGeom>
        </p:spPr>
      </p:pic>
    </p:spTree>
    <p:extLst>
      <p:ext uri="{BB962C8B-B14F-4D97-AF65-F5344CB8AC3E}">
        <p14:creationId xmlns:p14="http://schemas.microsoft.com/office/powerpoint/2010/main" val="150820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19200"/>
            <a:ext cx="6408737" cy="508000"/>
          </a:xfrm>
        </p:spPr>
        <p:txBody>
          <a:bodyPr/>
          <a:lstStyle/>
          <a:p>
            <a:r>
              <a:rPr lang="en-US" sz="3600" b="1" dirty="0"/>
              <a:t>Increasing Chances for Employment</a:t>
            </a:r>
          </a:p>
        </p:txBody>
      </p:sp>
      <p:sp>
        <p:nvSpPr>
          <p:cNvPr id="3" name="Content Placeholder 2"/>
          <p:cNvSpPr>
            <a:spLocks noGrp="1"/>
          </p:cNvSpPr>
          <p:nvPr>
            <p:ph idx="1"/>
          </p:nvPr>
        </p:nvSpPr>
        <p:spPr>
          <a:xfrm>
            <a:off x="1331118" y="2304256"/>
            <a:ext cx="6481763" cy="3519487"/>
          </a:xfrm>
        </p:spPr>
        <p:txBody>
          <a:bodyPr/>
          <a:lstStyle/>
          <a:p>
            <a:r>
              <a:rPr lang="en-US" sz="3600" dirty="0"/>
              <a:t>Using your College Career Services</a:t>
            </a:r>
          </a:p>
          <a:p>
            <a:r>
              <a:rPr lang="en-US" sz="3600" dirty="0"/>
              <a:t>Volunteering</a:t>
            </a:r>
          </a:p>
          <a:p>
            <a:r>
              <a:rPr lang="en-US" sz="3600" dirty="0"/>
              <a:t>Internships</a:t>
            </a:r>
          </a:p>
          <a:p>
            <a:r>
              <a:rPr lang="en-US" sz="3600" dirty="0"/>
              <a:t>Working while in college</a:t>
            </a:r>
          </a:p>
        </p:txBody>
      </p:sp>
    </p:spTree>
    <p:extLst>
      <p:ext uri="{BB962C8B-B14F-4D97-AF65-F5344CB8AC3E}">
        <p14:creationId xmlns:p14="http://schemas.microsoft.com/office/powerpoint/2010/main" val="338983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6302" y="1219200"/>
            <a:ext cx="6408737" cy="508000"/>
          </a:xfrm>
        </p:spPr>
        <p:txBody>
          <a:bodyPr/>
          <a:lstStyle/>
          <a:p>
            <a:r>
              <a:rPr lang="en-US" dirty="0"/>
              <a:t>Starting Your Own Business</a:t>
            </a:r>
          </a:p>
        </p:txBody>
      </p:sp>
      <p:sp>
        <p:nvSpPr>
          <p:cNvPr id="3" name="Content Placeholder 2"/>
          <p:cNvSpPr>
            <a:spLocks noGrp="1"/>
          </p:cNvSpPr>
          <p:nvPr>
            <p:ph idx="1"/>
          </p:nvPr>
        </p:nvSpPr>
        <p:spPr>
          <a:xfrm>
            <a:off x="1331118" y="2080557"/>
            <a:ext cx="6481763" cy="4752975"/>
          </a:xfrm>
        </p:spPr>
        <p:txBody>
          <a:bodyPr/>
          <a:lstStyle/>
          <a:p>
            <a:r>
              <a:rPr lang="en-US" dirty="0"/>
              <a:t>A solution to limited job opportunities</a:t>
            </a:r>
          </a:p>
          <a:p>
            <a:r>
              <a:rPr lang="en-US" dirty="0" err="1"/>
              <a:t>Millennials</a:t>
            </a:r>
            <a:r>
              <a:rPr lang="en-US" dirty="0"/>
              <a:t> and Generation Z are more likely to start their own businesses</a:t>
            </a:r>
          </a:p>
          <a:p>
            <a:r>
              <a:rPr lang="en-US" dirty="0"/>
              <a:t>Inspired by Mark </a:t>
            </a:r>
            <a:r>
              <a:rPr lang="en-US" dirty="0" err="1"/>
              <a:t>Zuckerberg</a:t>
            </a:r>
            <a:r>
              <a:rPr lang="en-US" dirty="0"/>
              <a:t> who founded Facebook while in college</a:t>
            </a:r>
          </a:p>
        </p:txBody>
      </p:sp>
    </p:spTree>
    <p:extLst>
      <p:ext uri="{BB962C8B-B14F-4D97-AF65-F5344CB8AC3E}">
        <p14:creationId xmlns:p14="http://schemas.microsoft.com/office/powerpoint/2010/main" val="3259497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71600"/>
            <a:ext cx="6408737" cy="508000"/>
          </a:xfrm>
        </p:spPr>
        <p:txBody>
          <a:bodyPr/>
          <a:lstStyle/>
          <a:p>
            <a:r>
              <a:rPr lang="en-US" dirty="0"/>
              <a:t>The Most Important Challenge</a:t>
            </a:r>
          </a:p>
        </p:txBody>
      </p:sp>
      <p:pic>
        <p:nvPicPr>
          <p:cNvPr id="4" name="Content Placeholder 3" descr="Action Plan">
            <a:extLst>
              <a:ext uri="{C183D7F6-B498-43B3-948B-1728B52AA6E4}">
                <adec:decorative xmlns:adec="http://schemas.microsoft.com/office/drawing/2017/decorative" val="0"/>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254375" y="2209800"/>
            <a:ext cx="5889625" cy="4475163"/>
          </a:xfrm>
        </p:spPr>
      </p:pic>
    </p:spTree>
    <p:extLst>
      <p:ext uri="{BB962C8B-B14F-4D97-AF65-F5344CB8AC3E}">
        <p14:creationId xmlns:p14="http://schemas.microsoft.com/office/powerpoint/2010/main" val="3384742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981200" y="1143000"/>
            <a:ext cx="6408737" cy="508000"/>
          </a:xfrm>
        </p:spPr>
        <p:txBody>
          <a:bodyPr/>
          <a:lstStyle/>
          <a:p>
            <a:pPr>
              <a:defRPr/>
            </a:pPr>
            <a:r>
              <a:rPr lang="en-US" dirty="0"/>
              <a:t>Keys to Success:</a:t>
            </a:r>
            <a:br>
              <a:rPr lang="en-US" dirty="0"/>
            </a:br>
            <a:r>
              <a:rPr lang="en-US" dirty="0"/>
              <a:t>Create Your Future</a:t>
            </a:r>
          </a:p>
        </p:txBody>
      </p:sp>
      <p:graphicFrame>
        <p:nvGraphicFramePr>
          <p:cNvPr id="102403"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49981300"/>
              </p:ext>
            </p:extLst>
          </p:nvPr>
        </p:nvGraphicFramePr>
        <p:xfrm>
          <a:off x="2362200" y="2286000"/>
          <a:ext cx="3514725" cy="3581400"/>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102403"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0"/>
                        <a:ext cx="3514725"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18438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FFB6-6BCD-4A45-A411-0AEEA64391C0}"/>
              </a:ext>
            </a:extLst>
          </p:cNvPr>
          <p:cNvSpPr>
            <a:spLocks noGrp="1"/>
          </p:cNvSpPr>
          <p:nvPr>
            <p:ph type="title"/>
          </p:nvPr>
        </p:nvSpPr>
        <p:spPr>
          <a:xfrm>
            <a:off x="1650200" y="1066800"/>
            <a:ext cx="6408737" cy="508000"/>
          </a:xfrm>
        </p:spPr>
        <p:txBody>
          <a:bodyPr/>
          <a:lstStyle/>
          <a:p>
            <a:r>
              <a:rPr lang="en-US" dirty="0"/>
              <a:t>Create Your Future</a:t>
            </a:r>
          </a:p>
        </p:txBody>
      </p:sp>
      <p:sp>
        <p:nvSpPr>
          <p:cNvPr id="3" name="Content Placeholder 2">
            <a:extLst>
              <a:ext uri="{FF2B5EF4-FFF2-40B4-BE49-F238E27FC236}">
                <a16:creationId xmlns:a16="http://schemas.microsoft.com/office/drawing/2014/main" id="{1BA695D2-35AA-465B-9EA5-92095A88198C}"/>
              </a:ext>
            </a:extLst>
          </p:cNvPr>
          <p:cNvSpPr>
            <a:spLocks noGrp="1"/>
          </p:cNvSpPr>
          <p:nvPr>
            <p:ph idx="1"/>
          </p:nvPr>
        </p:nvSpPr>
        <p:spPr>
          <a:xfrm>
            <a:off x="1577174" y="1755571"/>
            <a:ext cx="6481763" cy="4752975"/>
          </a:xfrm>
        </p:spPr>
        <p:txBody>
          <a:bodyPr/>
          <a:lstStyle/>
          <a:p>
            <a:r>
              <a:rPr lang="en-US" sz="3600" dirty="0"/>
              <a:t>We make decisions and choices that create our future. </a:t>
            </a:r>
            <a:br>
              <a:rPr lang="en-US" sz="3600" dirty="0"/>
            </a:br>
            <a:endParaRPr lang="en-US" sz="3600" dirty="0"/>
          </a:p>
          <a:p>
            <a:r>
              <a:rPr lang="en-US" sz="3600" dirty="0"/>
              <a:t>We are responsible for what happens in our lives. </a:t>
            </a:r>
          </a:p>
        </p:txBody>
      </p:sp>
    </p:spTree>
    <p:extLst>
      <p:ext uri="{BB962C8B-B14F-4D97-AF65-F5344CB8AC3E}">
        <p14:creationId xmlns:p14="http://schemas.microsoft.com/office/powerpoint/2010/main" val="924044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0" y="3352800"/>
            <a:ext cx="7391400" cy="1143000"/>
          </a:xfrm>
        </p:spPr>
        <p:txBody>
          <a:bodyPr/>
          <a:lstStyle/>
          <a:p>
            <a:pPr>
              <a:defRPr/>
            </a:pPr>
            <a:r>
              <a:rPr lang="en-US" sz="3200"/>
              <a:t>“The </a:t>
            </a:r>
            <a:r>
              <a:rPr lang="en-US" sz="3200" dirty="0"/>
              <a:t>people who end up with the good jobs are the proactive ones who are solutions to problems, not problems themselves, who seize the initiative to do whatever is necessary, consistent with correct principles, to get the job </a:t>
            </a:r>
            <a:r>
              <a:rPr lang="en-US" sz="3200"/>
              <a:t>done.”</a:t>
            </a:r>
            <a:br>
              <a:rPr lang="en-US" sz="3200" dirty="0"/>
            </a:br>
            <a:br>
              <a:rPr lang="en-US" sz="3200" dirty="0"/>
            </a:br>
            <a:r>
              <a:rPr lang="en-US" sz="3200" dirty="0"/>
              <a:t>                            -Steven Covey                               </a:t>
            </a:r>
            <a:endParaRPr lang="en-US" dirty="0"/>
          </a:p>
        </p:txBody>
      </p:sp>
    </p:spTree>
    <p:extLst>
      <p:ext uri="{BB962C8B-B14F-4D97-AF65-F5344CB8AC3E}">
        <p14:creationId xmlns:p14="http://schemas.microsoft.com/office/powerpoint/2010/main" val="363073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04950" y="1295400"/>
            <a:ext cx="6408737" cy="508000"/>
          </a:xfrm>
        </p:spPr>
        <p:txBody>
          <a:bodyPr/>
          <a:lstStyle/>
          <a:p>
            <a:pPr algn="ctr">
              <a:defRPr/>
            </a:pPr>
            <a:r>
              <a:rPr lang="en-US" dirty="0"/>
              <a:t>Writing a Resume</a:t>
            </a:r>
          </a:p>
        </p:txBody>
      </p:sp>
      <p:pic>
        <p:nvPicPr>
          <p:cNvPr id="2" name="Picture 1" descr="This is a photo of a resum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2133600"/>
            <a:ext cx="6172200" cy="4114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371600"/>
            <a:ext cx="7416800" cy="508000"/>
          </a:xfrm>
        </p:spPr>
        <p:txBody>
          <a:bodyPr/>
          <a:lstStyle/>
          <a:p>
            <a:pPr>
              <a:defRPr/>
            </a:pPr>
            <a:r>
              <a:rPr lang="en-US" dirty="0"/>
              <a:t>Your Resume</a:t>
            </a:r>
          </a:p>
        </p:txBody>
      </p:sp>
      <p:sp>
        <p:nvSpPr>
          <p:cNvPr id="60419" name="Rectangle 3"/>
          <p:cNvSpPr>
            <a:spLocks noGrp="1" noChangeArrowheads="1"/>
          </p:cNvSpPr>
          <p:nvPr>
            <p:ph type="body" idx="1"/>
          </p:nvPr>
        </p:nvSpPr>
        <p:spPr>
          <a:xfrm>
            <a:off x="685800" y="2438400"/>
            <a:ext cx="7416800" cy="3048000"/>
          </a:xfrm>
        </p:spPr>
        <p:txBody>
          <a:bodyPr/>
          <a:lstStyle/>
          <a:p>
            <a:pPr>
              <a:defRPr/>
            </a:pPr>
            <a:r>
              <a:rPr lang="en-US" sz="3200" dirty="0"/>
              <a:t>A snapshot of your education and experience</a:t>
            </a:r>
          </a:p>
          <a:p>
            <a:pPr>
              <a:defRPr/>
            </a:pPr>
            <a:r>
              <a:rPr lang="en-US" sz="3200" dirty="0"/>
              <a:t>Usually one page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752600" y="1066800"/>
            <a:ext cx="6408737" cy="508000"/>
          </a:xfrm>
        </p:spPr>
        <p:txBody>
          <a:bodyPr/>
          <a:lstStyle/>
          <a:p>
            <a:pPr>
              <a:defRPr/>
            </a:pPr>
            <a:r>
              <a:rPr lang="en-US" dirty="0"/>
              <a:t>Resume</a:t>
            </a:r>
          </a:p>
        </p:txBody>
      </p:sp>
      <p:sp>
        <p:nvSpPr>
          <p:cNvPr id="61443" name="Rectangle 3"/>
          <p:cNvSpPr>
            <a:spLocks noGrp="1" noChangeArrowheads="1"/>
          </p:cNvSpPr>
          <p:nvPr>
            <p:ph type="body" idx="1"/>
          </p:nvPr>
        </p:nvSpPr>
        <p:spPr>
          <a:xfrm>
            <a:off x="1752600" y="1905000"/>
            <a:ext cx="6481763" cy="4752975"/>
          </a:xfrm>
        </p:spPr>
        <p:txBody>
          <a:bodyPr/>
          <a:lstStyle/>
          <a:p>
            <a:pPr>
              <a:defRPr/>
            </a:pPr>
            <a:r>
              <a:rPr lang="en-US" sz="3600" dirty="0"/>
              <a:t>Contact information</a:t>
            </a:r>
          </a:p>
          <a:p>
            <a:pPr lvl="1">
              <a:defRPr/>
            </a:pPr>
            <a:r>
              <a:rPr lang="en-US" sz="3600" dirty="0"/>
              <a:t>Name</a:t>
            </a:r>
          </a:p>
          <a:p>
            <a:pPr lvl="1">
              <a:defRPr/>
            </a:pPr>
            <a:r>
              <a:rPr lang="en-US" sz="3600" dirty="0"/>
              <a:t>Address</a:t>
            </a:r>
          </a:p>
          <a:p>
            <a:pPr lvl="1">
              <a:defRPr/>
            </a:pPr>
            <a:r>
              <a:rPr lang="en-US" sz="3600" dirty="0"/>
              <a:t>Telephone</a:t>
            </a:r>
          </a:p>
          <a:p>
            <a:pPr lvl="1">
              <a:defRPr/>
            </a:pPr>
            <a:r>
              <a:rPr lang="en-US" sz="3600" dirty="0"/>
              <a:t>E-mail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600200" y="1066800"/>
            <a:ext cx="6408737" cy="508000"/>
          </a:xfrm>
        </p:spPr>
        <p:txBody>
          <a:bodyPr/>
          <a:lstStyle/>
          <a:p>
            <a:pPr>
              <a:defRPr/>
            </a:pPr>
            <a:r>
              <a:rPr lang="en-US" dirty="0"/>
              <a:t>Resume</a:t>
            </a:r>
          </a:p>
        </p:txBody>
      </p:sp>
      <p:sp>
        <p:nvSpPr>
          <p:cNvPr id="62467" name="Rectangle 3"/>
          <p:cNvSpPr>
            <a:spLocks noGrp="1" noChangeArrowheads="1"/>
          </p:cNvSpPr>
          <p:nvPr>
            <p:ph type="body" idx="1"/>
          </p:nvPr>
        </p:nvSpPr>
        <p:spPr>
          <a:xfrm>
            <a:off x="1600200" y="1905000"/>
            <a:ext cx="6481763" cy="4752975"/>
          </a:xfrm>
        </p:spPr>
        <p:txBody>
          <a:bodyPr/>
          <a:lstStyle/>
          <a:p>
            <a:pPr>
              <a:defRPr/>
            </a:pPr>
            <a:r>
              <a:rPr lang="en-US" sz="3600" dirty="0"/>
              <a:t>Career Objective</a:t>
            </a:r>
          </a:p>
          <a:p>
            <a:pPr>
              <a:defRPr/>
            </a:pPr>
            <a:r>
              <a:rPr lang="en-US" sz="3600" dirty="0"/>
              <a:t>Education</a:t>
            </a:r>
          </a:p>
          <a:p>
            <a:pPr>
              <a:defRPr/>
            </a:pPr>
            <a:r>
              <a:rPr lang="en-US" sz="3600" dirty="0"/>
              <a:t>Experience</a:t>
            </a:r>
          </a:p>
          <a:p>
            <a:pPr>
              <a:defRPr/>
            </a:pPr>
            <a:r>
              <a:rPr lang="en-US" sz="3600" dirty="0"/>
              <a:t>Special skills, honors, awards</a:t>
            </a:r>
          </a:p>
          <a:p>
            <a:pPr>
              <a:defRPr/>
            </a:pPr>
            <a:r>
              <a:rPr lang="en-US" sz="3600" dirty="0"/>
              <a:t>References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1447800"/>
            <a:ext cx="6408737" cy="508000"/>
          </a:xfrm>
        </p:spPr>
        <p:txBody>
          <a:bodyPr/>
          <a:lstStyle/>
          <a:p>
            <a:pPr>
              <a:defRPr/>
            </a:pPr>
            <a:r>
              <a:rPr lang="en-US" dirty="0"/>
              <a:t>Good Resume</a:t>
            </a:r>
          </a:p>
        </p:txBody>
      </p:sp>
      <p:sp>
        <p:nvSpPr>
          <p:cNvPr id="63491" name="Rectangle 3"/>
          <p:cNvSpPr>
            <a:spLocks noGrp="1" noChangeArrowheads="1"/>
          </p:cNvSpPr>
          <p:nvPr>
            <p:ph type="body" idx="1"/>
          </p:nvPr>
        </p:nvSpPr>
        <p:spPr>
          <a:xfrm>
            <a:off x="533400" y="2112170"/>
            <a:ext cx="7416800" cy="5111750"/>
          </a:xfrm>
        </p:spPr>
        <p:txBody>
          <a:bodyPr/>
          <a:lstStyle/>
          <a:p>
            <a:pPr>
              <a:defRPr/>
            </a:pPr>
            <a:r>
              <a:rPr lang="en-US" sz="3200" dirty="0"/>
              <a:t>Write clearly</a:t>
            </a:r>
          </a:p>
          <a:p>
            <a:pPr>
              <a:defRPr/>
            </a:pPr>
            <a:r>
              <a:rPr lang="en-US" sz="3200" dirty="0"/>
              <a:t>Be brief</a:t>
            </a:r>
          </a:p>
          <a:p>
            <a:pPr>
              <a:defRPr/>
            </a:pPr>
            <a:r>
              <a:rPr lang="en-US" sz="3200" dirty="0"/>
              <a:t>Be neat</a:t>
            </a:r>
          </a:p>
          <a:p>
            <a:pPr>
              <a:defRPr/>
            </a:pPr>
            <a:r>
              <a:rPr lang="en-US" sz="3200" dirty="0"/>
              <a:t>Be honest</a:t>
            </a:r>
          </a:p>
          <a:p>
            <a:pPr>
              <a:defRPr/>
            </a:pPr>
            <a:r>
              <a:rPr lang="en-US" sz="3200" dirty="0"/>
              <a:t>Print professionally or post online</a:t>
            </a:r>
          </a:p>
          <a:p>
            <a:pPr>
              <a:defRPr/>
            </a:pPr>
            <a:r>
              <a:rPr lang="en-US" sz="3200" dirty="0"/>
              <a:t>Your resume represents you!</a:t>
            </a:r>
          </a:p>
        </p:txBody>
      </p:sp>
      <p:pic>
        <p:nvPicPr>
          <p:cNvPr id="224269" name="Picture 13" descr="This is a photo of a resu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4210528" cy="2798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533400" y="1524000"/>
            <a:ext cx="7416800" cy="508000"/>
          </a:xfrm>
        </p:spPr>
        <p:txBody>
          <a:bodyPr/>
          <a:lstStyle/>
          <a:p>
            <a:pPr>
              <a:defRPr/>
            </a:pPr>
            <a:r>
              <a:rPr lang="en-US" dirty="0"/>
              <a:t>Letters of Reference</a:t>
            </a:r>
          </a:p>
        </p:txBody>
      </p:sp>
      <p:sp>
        <p:nvSpPr>
          <p:cNvPr id="64515" name="Rectangle 3"/>
          <p:cNvSpPr>
            <a:spLocks noGrp="1" noChangeArrowheads="1"/>
          </p:cNvSpPr>
          <p:nvPr>
            <p:ph type="body" idx="1"/>
          </p:nvPr>
        </p:nvSpPr>
        <p:spPr>
          <a:xfrm>
            <a:off x="533400" y="2474913"/>
            <a:ext cx="7416800" cy="4383087"/>
          </a:xfrm>
        </p:spPr>
        <p:txBody>
          <a:bodyPr/>
          <a:lstStyle/>
          <a:p>
            <a:pPr>
              <a:defRPr/>
            </a:pPr>
            <a:r>
              <a:rPr lang="en-US" dirty="0"/>
              <a:t>Ask for letters of reference from your current employers and professors.  Keep them on file.</a:t>
            </a:r>
          </a:p>
          <a:p>
            <a:pPr>
              <a:defRPr/>
            </a:pPr>
            <a:r>
              <a:rPr lang="en-US" dirty="0"/>
              <a:t>Ask for endorsements on LinkedIn.  </a:t>
            </a:r>
          </a:p>
          <a:p>
            <a:pPr>
              <a:defRPr/>
            </a:pPr>
            <a:r>
              <a:rPr lang="en-US" dirty="0"/>
              <a:t>Use them to apply for jobs and scholarships.</a:t>
            </a:r>
          </a:p>
        </p:txBody>
      </p:sp>
      <p:pic>
        <p:nvPicPr>
          <p:cNvPr id="225293" name="Picture 13">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502221"/>
            <a:ext cx="2228850" cy="2241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323</TotalTime>
  <Words>666</Words>
  <Application>Microsoft Office PowerPoint</Application>
  <PresentationFormat>On-screen Show (4:3)</PresentationFormat>
  <Paragraphs>120</Paragraphs>
  <Slides>34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8" baseType="lpstr">
      <vt:lpstr>Arial</vt:lpstr>
      <vt:lpstr>Tahoma</vt:lpstr>
      <vt:lpstr>template</vt:lpstr>
      <vt:lpstr>Clip</vt:lpstr>
      <vt:lpstr>Updated Job Search Strategies</vt:lpstr>
      <vt:lpstr>How can you increase your chances of employment while in college?</vt:lpstr>
      <vt:lpstr>Increasing Chances for Employment</vt:lpstr>
      <vt:lpstr>Writing a Resume</vt:lpstr>
      <vt:lpstr>Your Resume</vt:lpstr>
      <vt:lpstr>Resume</vt:lpstr>
      <vt:lpstr>Resume</vt:lpstr>
      <vt:lpstr>Good Resume</vt:lpstr>
      <vt:lpstr>Letters of Reference</vt:lpstr>
      <vt:lpstr>Online Resumes</vt:lpstr>
      <vt:lpstr>The Cover Letter</vt:lpstr>
      <vt:lpstr>Cover Letter</vt:lpstr>
      <vt:lpstr>Assignment</vt:lpstr>
      <vt:lpstr>Establishing Your Personal Brand Online</vt:lpstr>
      <vt:lpstr>Personal Branding</vt:lpstr>
      <vt:lpstr>Personal Branding</vt:lpstr>
      <vt:lpstr>Personal Branding</vt:lpstr>
      <vt:lpstr>Personal Branding</vt:lpstr>
      <vt:lpstr>Using Online Tools</vt:lpstr>
      <vt:lpstr>Using Online Tools</vt:lpstr>
      <vt:lpstr>The Job Interview</vt:lpstr>
      <vt:lpstr>First Learn About the Job</vt:lpstr>
      <vt:lpstr>Interviewers Look For:</vt:lpstr>
      <vt:lpstr>Make a Good Impression</vt:lpstr>
      <vt:lpstr>Some Interview Questions</vt:lpstr>
      <vt:lpstr>Interview Questions</vt:lpstr>
      <vt:lpstr>Write a thank you note.</vt:lpstr>
      <vt:lpstr>Interview Worksheet </vt:lpstr>
      <vt:lpstr>Consider Starting Your Own Business</vt:lpstr>
      <vt:lpstr>Starting Your Own Business</vt:lpstr>
      <vt:lpstr>The Most Important Challenge</vt:lpstr>
      <vt:lpstr>Keys to Success: Create Your Future</vt:lpstr>
      <vt:lpstr>Create Your Future</vt:lpstr>
      <vt:lpstr>“The people who end up with the good jobs are the proactive ones who are solutions to problems, not problems themselves, who seize the initiative to do whatever is necessary, consistent with correct principles, to get the job done.”                              -Steven Covey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39</cp:revision>
  <dcterms:created xsi:type="dcterms:W3CDTF">2013-11-20T22:18:57Z</dcterms:created>
  <dcterms:modified xsi:type="dcterms:W3CDTF">2024-12-19T22:51:01Z</dcterms:modified>
</cp:coreProperties>
</file>